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notesMasters/notesMaster1.xml" ContentType="application/vnd.openxmlformats-officedocument.presentationml.notesMaster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1.xml" ContentType="application/vnd.openxmlformats-officedocument.theme+xml"/>
  <Override PartName="/ppt/diagrams/quickStyle2.xml" ContentType="application/vnd.openxmlformats-officedocument.drawingml.diagramStyl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65" r:id="rId4"/>
    <p:sldId id="269" r:id="rId5"/>
    <p:sldId id="260" r:id="rId6"/>
    <p:sldId id="271" r:id="rId7"/>
    <p:sldId id="259" r:id="rId8"/>
    <p:sldId id="264" r:id="rId9"/>
    <p:sldId id="261" r:id="rId10"/>
    <p:sldId id="263" r:id="rId11"/>
    <p:sldId id="266" r:id="rId12"/>
    <p:sldId id="268" r:id="rId13"/>
    <p:sldId id="262" r:id="rId14"/>
    <p:sldId id="267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A0A"/>
    <a:srgbClr val="F0E802"/>
    <a:srgbClr val="21802B"/>
    <a:srgbClr val="BEE5FF"/>
    <a:srgbClr val="00B0F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568A2-64A9-4A88-B5D6-342D9FDDE7C8}" v="531" dt="2022-09-23T10:30:22.789"/>
    <p1510:client id="{0BF5DD8B-4141-DD2F-8989-55C95211B5AA}" v="263" dt="2022-09-23T09:06:46.755"/>
    <p1510:client id="{103D8C12-627E-9A50-EB14-5CD74F30C2D2}" v="407" dt="2022-09-23T10:21:34.668"/>
    <p1510:client id="{1FD0275F-F6F3-4821-8A61-6888F002E562}" v="803" dt="2022-09-23T10:41:49.466"/>
    <p1510:client id="{2A9AFB7B-0F2E-AE02-A344-AC5C3E2447BD}" v="25" dt="2022-09-23T10:50:02.600"/>
    <p1510:client id="{431A076F-7A5D-4AF3-B956-369172196916}" v="7" dt="2022-09-23T08:57:21.424"/>
    <p1510:client id="{5A24C771-E136-8ACE-7224-C87F8965D28C}" v="189" dt="2022-09-23T09:31:47.485"/>
    <p1510:client id="{78B4095F-6AAC-48F0-9D5F-2FC387A7D92A}" v="961" dt="2022-09-23T10:48:51.147"/>
    <p1510:client id="{7B4DA73C-3C3A-6B33-4261-2273A7CF6EEF}" v="59" dt="2022-09-23T08:30:06.458"/>
    <p1510:client id="{8BCC14AB-DE55-4639-9FA3-F74D7E5B5498}" v="741" dt="2022-09-23T12:45:54.913"/>
    <p1510:client id="{F7E0E6BC-C516-23DE-E793-FF6DB4237C42}" v="57" dt="2022-09-23T10:30:24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16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B6427-1A38-4B59-8D8E-0AE365BBE74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8C5AC74-32A3-4C9D-91A6-A0033E71F1CF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Init client and connect to OPC-UA server</a:t>
          </a:r>
          <a:endParaRPr lang="en-US" dirty="0"/>
        </a:p>
      </dgm:t>
    </dgm:pt>
    <dgm:pt modelId="{5694C20D-2AE9-4EDA-80FA-88B9D58AB264}" type="parTrans" cxnId="{1A4940CA-5AC5-4170-8695-58B508ACDF78}">
      <dgm:prSet/>
      <dgm:spPr/>
    </dgm:pt>
    <dgm:pt modelId="{2801498F-F85F-4E9E-9194-40D90DDE96B0}" type="sibTrans" cxnId="{1A4940CA-5AC5-4170-8695-58B508ACDF78}">
      <dgm:prSet/>
      <dgm:spPr/>
      <dgm:t>
        <a:bodyPr/>
        <a:lstStyle/>
        <a:p>
          <a:endParaRPr lang="en-US"/>
        </a:p>
      </dgm:t>
    </dgm:pt>
    <dgm:pt modelId="{E0E5AA13-6AFB-4F4A-810D-BFE73DD8C06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Read sensor value </a:t>
          </a:r>
          <a:endParaRPr lang="en-US"/>
        </a:p>
      </dgm:t>
    </dgm:pt>
    <dgm:pt modelId="{9238368F-24F8-45BD-B766-319F16F27CCD}" type="parTrans" cxnId="{5F1A1D06-3A2D-4001-BDFA-A4D76BAA295F}">
      <dgm:prSet/>
      <dgm:spPr/>
    </dgm:pt>
    <dgm:pt modelId="{1FCB731E-F950-4991-A2B2-CB5EE11B20B2}" type="sibTrans" cxnId="{5F1A1D06-3A2D-4001-BDFA-A4D76BAA295F}">
      <dgm:prSet/>
      <dgm:spPr/>
      <dgm:t>
        <a:bodyPr/>
        <a:lstStyle/>
        <a:p>
          <a:endParaRPr lang="en-US"/>
        </a:p>
      </dgm:t>
    </dgm:pt>
    <dgm:pt modelId="{B8F8B86D-40E7-485A-8392-865B1CD348CA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Push value to server</a:t>
          </a:r>
          <a:endParaRPr lang="en-US"/>
        </a:p>
      </dgm:t>
    </dgm:pt>
    <dgm:pt modelId="{965702AC-87AD-413B-83C3-FA4506CEC8D1}" type="parTrans" cxnId="{DD218B1C-A36D-447E-94F0-2F42851CE1B5}">
      <dgm:prSet/>
      <dgm:spPr/>
    </dgm:pt>
    <dgm:pt modelId="{C0727163-1876-4DD8-8559-B7D982E872FC}" type="sibTrans" cxnId="{DD218B1C-A36D-447E-94F0-2F42851CE1B5}">
      <dgm:prSet/>
      <dgm:spPr/>
      <dgm:t>
        <a:bodyPr/>
        <a:lstStyle/>
        <a:p>
          <a:endParaRPr lang="en-US"/>
        </a:p>
      </dgm:t>
    </dgm:pt>
    <dgm:pt modelId="{ED362074-AFCE-450D-BE5F-6907D4849F56}">
      <dgm:prSet phldr="0"/>
      <dgm:spPr/>
      <dgm:t>
        <a:bodyPr/>
        <a:lstStyle/>
        <a:p>
          <a:pPr rtl="0"/>
          <a:r>
            <a:rPr lang="en-US">
              <a:latin typeface="Arial"/>
            </a:rPr>
            <a:t>Pull selected data from server</a:t>
          </a:r>
        </a:p>
      </dgm:t>
    </dgm:pt>
    <dgm:pt modelId="{231CFCEE-BE31-4CA1-B5C0-B576BF524633}" type="parTrans" cxnId="{50AC252F-3E1D-4D7E-B2D1-1901084DE5EB}">
      <dgm:prSet/>
      <dgm:spPr/>
    </dgm:pt>
    <dgm:pt modelId="{C11B008F-0AFF-42DA-BDAB-81E053DDD9E8}" type="sibTrans" cxnId="{50AC252F-3E1D-4D7E-B2D1-1901084DE5EB}">
      <dgm:prSet/>
      <dgm:spPr/>
      <dgm:t>
        <a:bodyPr/>
        <a:lstStyle/>
        <a:p>
          <a:endParaRPr lang="en-US"/>
        </a:p>
        <a:p>
          <a:endParaRPr lang="en-DE"/>
        </a:p>
      </dgm:t>
    </dgm:pt>
    <dgm:pt modelId="{1F873A0E-5426-47D2-A876-8B63CC5EC39F}">
      <dgm:prSet phldr="0"/>
      <dgm:spPr/>
      <dgm:t>
        <a:bodyPr/>
        <a:lstStyle/>
        <a:p>
          <a:pPr rtl="0"/>
          <a:r>
            <a:rPr lang="en-US">
              <a:latin typeface="Arial"/>
            </a:rPr>
            <a:t>Visualize values over time</a:t>
          </a:r>
        </a:p>
      </dgm:t>
    </dgm:pt>
    <dgm:pt modelId="{1C0AF882-319F-4BDB-A20F-50504E222C97}" type="parTrans" cxnId="{3F40DFEA-E8FC-4038-B99C-960661EE16EB}">
      <dgm:prSet/>
      <dgm:spPr/>
    </dgm:pt>
    <dgm:pt modelId="{11FF836C-DDAF-4055-9BB5-523FB8BF8577}" type="sibTrans" cxnId="{3F40DFEA-E8FC-4038-B99C-960661EE16EB}">
      <dgm:prSet/>
      <dgm:spPr/>
      <dgm:t>
        <a:bodyPr/>
        <a:lstStyle/>
        <a:p>
          <a:endParaRPr lang="en-US"/>
        </a:p>
      </dgm:t>
    </dgm:pt>
    <dgm:pt modelId="{7B88FBA2-6175-4F5D-ADA2-6AE066D2AB69}" type="pres">
      <dgm:prSet presAssocID="{7C7B6427-1A38-4B59-8D8E-0AE365BBE743}" presName="linearFlow" presStyleCnt="0">
        <dgm:presLayoutVars>
          <dgm:resizeHandles val="exact"/>
        </dgm:presLayoutVars>
      </dgm:prSet>
      <dgm:spPr/>
    </dgm:pt>
    <dgm:pt modelId="{E062069E-0115-4A2C-AF9C-CF4ABE303269}" type="pres">
      <dgm:prSet presAssocID="{98C5AC74-32A3-4C9D-91A6-A0033E71F1CF}" presName="node" presStyleLbl="node1" presStyleIdx="0" presStyleCnt="5">
        <dgm:presLayoutVars>
          <dgm:bulletEnabled val="1"/>
        </dgm:presLayoutVars>
      </dgm:prSet>
      <dgm:spPr/>
    </dgm:pt>
    <dgm:pt modelId="{8C246E2A-7D93-40CD-B0AC-A47BA24D5F84}" type="pres">
      <dgm:prSet presAssocID="{2801498F-F85F-4E9E-9194-40D90DDE96B0}" presName="sibTrans" presStyleLbl="sibTrans2D1" presStyleIdx="0" presStyleCnt="4"/>
      <dgm:spPr/>
    </dgm:pt>
    <dgm:pt modelId="{782A6265-955A-46CE-9D21-93522F81202E}" type="pres">
      <dgm:prSet presAssocID="{2801498F-F85F-4E9E-9194-40D90DDE96B0}" presName="connectorText" presStyleLbl="sibTrans2D1" presStyleIdx="0" presStyleCnt="4"/>
      <dgm:spPr/>
    </dgm:pt>
    <dgm:pt modelId="{D871F193-FBDF-4323-B5FB-A971E9513D8B}" type="pres">
      <dgm:prSet presAssocID="{E0E5AA13-6AFB-4F4A-810D-BFE73DD8C06F}" presName="node" presStyleLbl="node1" presStyleIdx="1" presStyleCnt="5">
        <dgm:presLayoutVars>
          <dgm:bulletEnabled val="1"/>
        </dgm:presLayoutVars>
      </dgm:prSet>
      <dgm:spPr/>
    </dgm:pt>
    <dgm:pt modelId="{4B988495-0E6C-4E2D-9839-08495511943C}" type="pres">
      <dgm:prSet presAssocID="{1FCB731E-F950-4991-A2B2-CB5EE11B20B2}" presName="sibTrans" presStyleLbl="sibTrans2D1" presStyleIdx="1" presStyleCnt="4"/>
      <dgm:spPr/>
    </dgm:pt>
    <dgm:pt modelId="{65126578-0136-420C-A836-3124CF995E31}" type="pres">
      <dgm:prSet presAssocID="{1FCB731E-F950-4991-A2B2-CB5EE11B20B2}" presName="connectorText" presStyleLbl="sibTrans2D1" presStyleIdx="1" presStyleCnt="4"/>
      <dgm:spPr/>
    </dgm:pt>
    <dgm:pt modelId="{B8A0B401-106A-46A0-A32F-20001A7B0CA9}" type="pres">
      <dgm:prSet presAssocID="{B8F8B86D-40E7-485A-8392-865B1CD348CA}" presName="node" presStyleLbl="node1" presStyleIdx="2" presStyleCnt="5">
        <dgm:presLayoutVars>
          <dgm:bulletEnabled val="1"/>
        </dgm:presLayoutVars>
      </dgm:prSet>
      <dgm:spPr/>
    </dgm:pt>
    <dgm:pt modelId="{368CF824-FD10-4007-8509-7F5FB2E5830B}" type="pres">
      <dgm:prSet presAssocID="{C0727163-1876-4DD8-8559-B7D982E872FC}" presName="sibTrans" presStyleLbl="sibTrans2D1" presStyleIdx="2" presStyleCnt="4"/>
      <dgm:spPr/>
    </dgm:pt>
    <dgm:pt modelId="{6172B239-342E-4264-9333-6909A4FF5970}" type="pres">
      <dgm:prSet presAssocID="{C0727163-1876-4DD8-8559-B7D982E872FC}" presName="connectorText" presStyleLbl="sibTrans2D1" presStyleIdx="2" presStyleCnt="4"/>
      <dgm:spPr/>
    </dgm:pt>
    <dgm:pt modelId="{6AB404E9-8F0B-4933-8BF9-DFAA713949F2}" type="pres">
      <dgm:prSet presAssocID="{ED362074-AFCE-450D-BE5F-6907D4849F56}" presName="node" presStyleLbl="node1" presStyleIdx="3" presStyleCnt="5">
        <dgm:presLayoutVars>
          <dgm:bulletEnabled val="1"/>
        </dgm:presLayoutVars>
      </dgm:prSet>
      <dgm:spPr/>
    </dgm:pt>
    <dgm:pt modelId="{1D375689-FD47-4968-8CD2-A0120805AF44}" type="pres">
      <dgm:prSet presAssocID="{C11B008F-0AFF-42DA-BDAB-81E053DDD9E8}" presName="sibTrans" presStyleLbl="sibTrans2D1" presStyleIdx="3" presStyleCnt="4"/>
      <dgm:spPr/>
    </dgm:pt>
    <dgm:pt modelId="{48952D8B-CB95-4166-B12A-AC0046908128}" type="pres">
      <dgm:prSet presAssocID="{C11B008F-0AFF-42DA-BDAB-81E053DDD9E8}" presName="connectorText" presStyleLbl="sibTrans2D1" presStyleIdx="3" presStyleCnt="4"/>
      <dgm:spPr/>
    </dgm:pt>
    <dgm:pt modelId="{23B8868C-D41E-4BD3-B771-1C69C73CE79B}" type="pres">
      <dgm:prSet presAssocID="{1F873A0E-5426-47D2-A876-8B63CC5EC39F}" presName="node" presStyleLbl="node1" presStyleIdx="4" presStyleCnt="5">
        <dgm:presLayoutVars>
          <dgm:bulletEnabled val="1"/>
        </dgm:presLayoutVars>
      </dgm:prSet>
      <dgm:spPr/>
    </dgm:pt>
  </dgm:ptLst>
  <dgm:cxnLst>
    <dgm:cxn modelId="{5F1A1D06-3A2D-4001-BDFA-A4D76BAA295F}" srcId="{7C7B6427-1A38-4B59-8D8E-0AE365BBE743}" destId="{E0E5AA13-6AFB-4F4A-810D-BFE73DD8C06F}" srcOrd="1" destOrd="0" parTransId="{9238368F-24F8-45BD-B766-319F16F27CCD}" sibTransId="{1FCB731E-F950-4991-A2B2-CB5EE11B20B2}"/>
    <dgm:cxn modelId="{AE5B1711-D46D-4596-BED9-67E96ECD5D19}" type="presOf" srcId="{C0727163-1876-4DD8-8559-B7D982E872FC}" destId="{368CF824-FD10-4007-8509-7F5FB2E5830B}" srcOrd="0" destOrd="0" presId="urn:microsoft.com/office/officeart/2005/8/layout/process2"/>
    <dgm:cxn modelId="{DD218B1C-A36D-447E-94F0-2F42851CE1B5}" srcId="{7C7B6427-1A38-4B59-8D8E-0AE365BBE743}" destId="{B8F8B86D-40E7-485A-8392-865B1CD348CA}" srcOrd="2" destOrd="0" parTransId="{965702AC-87AD-413B-83C3-FA4506CEC8D1}" sibTransId="{C0727163-1876-4DD8-8559-B7D982E872FC}"/>
    <dgm:cxn modelId="{50AC252F-3E1D-4D7E-B2D1-1901084DE5EB}" srcId="{7C7B6427-1A38-4B59-8D8E-0AE365BBE743}" destId="{ED362074-AFCE-450D-BE5F-6907D4849F56}" srcOrd="3" destOrd="0" parTransId="{231CFCEE-BE31-4CA1-B5C0-B576BF524633}" sibTransId="{C11B008F-0AFF-42DA-BDAB-81E053DDD9E8}"/>
    <dgm:cxn modelId="{4FAA4C31-6BF5-4C1D-A352-A5A339043875}" type="presOf" srcId="{C11B008F-0AFF-42DA-BDAB-81E053DDD9E8}" destId="{1D375689-FD47-4968-8CD2-A0120805AF44}" srcOrd="0" destOrd="0" presId="urn:microsoft.com/office/officeart/2005/8/layout/process2"/>
    <dgm:cxn modelId="{0EE7AD37-3B62-44C6-9F27-DA179C52AD2C}" type="presOf" srcId="{ED362074-AFCE-450D-BE5F-6907D4849F56}" destId="{6AB404E9-8F0B-4933-8BF9-DFAA713949F2}" srcOrd="0" destOrd="0" presId="urn:microsoft.com/office/officeart/2005/8/layout/process2"/>
    <dgm:cxn modelId="{D3CF9140-387F-4E71-8AB6-C6185069A3CD}" type="presOf" srcId="{2801498F-F85F-4E9E-9194-40D90DDE96B0}" destId="{8C246E2A-7D93-40CD-B0AC-A47BA24D5F84}" srcOrd="0" destOrd="0" presId="urn:microsoft.com/office/officeart/2005/8/layout/process2"/>
    <dgm:cxn modelId="{3E591C6A-923C-4A1D-B9C6-AA3F542FA554}" type="presOf" srcId="{2801498F-F85F-4E9E-9194-40D90DDE96B0}" destId="{782A6265-955A-46CE-9D21-93522F81202E}" srcOrd="1" destOrd="0" presId="urn:microsoft.com/office/officeart/2005/8/layout/process2"/>
    <dgm:cxn modelId="{A301274F-669F-4624-9BCD-0D66BDBBCC97}" type="presOf" srcId="{1FCB731E-F950-4991-A2B2-CB5EE11B20B2}" destId="{4B988495-0E6C-4E2D-9839-08495511943C}" srcOrd="0" destOrd="0" presId="urn:microsoft.com/office/officeart/2005/8/layout/process2"/>
    <dgm:cxn modelId="{D21CB372-0CBC-4591-B9C1-7CBE3140AAD8}" type="presOf" srcId="{98C5AC74-32A3-4C9D-91A6-A0033E71F1CF}" destId="{E062069E-0115-4A2C-AF9C-CF4ABE303269}" srcOrd="0" destOrd="0" presId="urn:microsoft.com/office/officeart/2005/8/layout/process2"/>
    <dgm:cxn modelId="{6E97CD7C-0A79-4066-9422-DFA8E5897012}" type="presOf" srcId="{1FCB731E-F950-4991-A2B2-CB5EE11B20B2}" destId="{65126578-0136-420C-A836-3124CF995E31}" srcOrd="1" destOrd="0" presId="urn:microsoft.com/office/officeart/2005/8/layout/process2"/>
    <dgm:cxn modelId="{87D0A7A6-1D4B-4594-B38B-D0D0BD446C95}" type="presOf" srcId="{C11B008F-0AFF-42DA-BDAB-81E053DDD9E8}" destId="{48952D8B-CB95-4166-B12A-AC0046908128}" srcOrd="1" destOrd="0" presId="urn:microsoft.com/office/officeart/2005/8/layout/process2"/>
    <dgm:cxn modelId="{AAE594C6-8381-4891-B4FF-42E55B2191BA}" type="presOf" srcId="{C0727163-1876-4DD8-8559-B7D982E872FC}" destId="{6172B239-342E-4264-9333-6909A4FF5970}" srcOrd="1" destOrd="0" presId="urn:microsoft.com/office/officeart/2005/8/layout/process2"/>
    <dgm:cxn modelId="{1A4940CA-5AC5-4170-8695-58B508ACDF78}" srcId="{7C7B6427-1A38-4B59-8D8E-0AE365BBE743}" destId="{98C5AC74-32A3-4C9D-91A6-A0033E71F1CF}" srcOrd="0" destOrd="0" parTransId="{5694C20D-2AE9-4EDA-80FA-88B9D58AB264}" sibTransId="{2801498F-F85F-4E9E-9194-40D90DDE96B0}"/>
    <dgm:cxn modelId="{3F40DFEA-E8FC-4038-B99C-960661EE16EB}" srcId="{7C7B6427-1A38-4B59-8D8E-0AE365BBE743}" destId="{1F873A0E-5426-47D2-A876-8B63CC5EC39F}" srcOrd="4" destOrd="0" parTransId="{1C0AF882-319F-4BDB-A20F-50504E222C97}" sibTransId="{11FF836C-DDAF-4055-9BB5-523FB8BF8577}"/>
    <dgm:cxn modelId="{25FC92EB-67B3-4B67-AECE-8EF113F49CEA}" type="presOf" srcId="{7C7B6427-1A38-4B59-8D8E-0AE365BBE743}" destId="{7B88FBA2-6175-4F5D-ADA2-6AE066D2AB69}" srcOrd="0" destOrd="0" presId="urn:microsoft.com/office/officeart/2005/8/layout/process2"/>
    <dgm:cxn modelId="{A6D096EC-D150-46A8-9A31-AEF19394E8D3}" type="presOf" srcId="{1F873A0E-5426-47D2-A876-8B63CC5EC39F}" destId="{23B8868C-D41E-4BD3-B771-1C69C73CE79B}" srcOrd="0" destOrd="0" presId="urn:microsoft.com/office/officeart/2005/8/layout/process2"/>
    <dgm:cxn modelId="{88DA68F0-5B58-465F-83BB-5CC2D494A0D3}" type="presOf" srcId="{E0E5AA13-6AFB-4F4A-810D-BFE73DD8C06F}" destId="{D871F193-FBDF-4323-B5FB-A971E9513D8B}" srcOrd="0" destOrd="0" presId="urn:microsoft.com/office/officeart/2005/8/layout/process2"/>
    <dgm:cxn modelId="{698A35F2-E8DD-4ADD-9B85-97A514211CB6}" type="presOf" srcId="{B8F8B86D-40E7-485A-8392-865B1CD348CA}" destId="{B8A0B401-106A-46A0-A32F-20001A7B0CA9}" srcOrd="0" destOrd="0" presId="urn:microsoft.com/office/officeart/2005/8/layout/process2"/>
    <dgm:cxn modelId="{981586AD-DD80-44D2-9E2E-CFFCE15DFFD4}" type="presParOf" srcId="{7B88FBA2-6175-4F5D-ADA2-6AE066D2AB69}" destId="{E062069E-0115-4A2C-AF9C-CF4ABE303269}" srcOrd="0" destOrd="0" presId="urn:microsoft.com/office/officeart/2005/8/layout/process2"/>
    <dgm:cxn modelId="{1EE7A254-414A-4A4F-A446-3D76ED1765C7}" type="presParOf" srcId="{7B88FBA2-6175-4F5D-ADA2-6AE066D2AB69}" destId="{8C246E2A-7D93-40CD-B0AC-A47BA24D5F84}" srcOrd="1" destOrd="0" presId="urn:microsoft.com/office/officeart/2005/8/layout/process2"/>
    <dgm:cxn modelId="{C79D152E-3CEA-4E94-8E77-274B504FCBC7}" type="presParOf" srcId="{8C246E2A-7D93-40CD-B0AC-A47BA24D5F84}" destId="{782A6265-955A-46CE-9D21-93522F81202E}" srcOrd="0" destOrd="0" presId="urn:microsoft.com/office/officeart/2005/8/layout/process2"/>
    <dgm:cxn modelId="{203343A1-8509-48E6-99E9-7948D562F11C}" type="presParOf" srcId="{7B88FBA2-6175-4F5D-ADA2-6AE066D2AB69}" destId="{D871F193-FBDF-4323-B5FB-A971E9513D8B}" srcOrd="2" destOrd="0" presId="urn:microsoft.com/office/officeart/2005/8/layout/process2"/>
    <dgm:cxn modelId="{89873399-2BB5-4B61-B75C-19F4246F9221}" type="presParOf" srcId="{7B88FBA2-6175-4F5D-ADA2-6AE066D2AB69}" destId="{4B988495-0E6C-4E2D-9839-08495511943C}" srcOrd="3" destOrd="0" presId="urn:microsoft.com/office/officeart/2005/8/layout/process2"/>
    <dgm:cxn modelId="{1D018EF4-5742-4617-8FE1-71259836D375}" type="presParOf" srcId="{4B988495-0E6C-4E2D-9839-08495511943C}" destId="{65126578-0136-420C-A836-3124CF995E31}" srcOrd="0" destOrd="0" presId="urn:microsoft.com/office/officeart/2005/8/layout/process2"/>
    <dgm:cxn modelId="{0F0C6544-539B-4CBF-906A-FEBAF6A68B60}" type="presParOf" srcId="{7B88FBA2-6175-4F5D-ADA2-6AE066D2AB69}" destId="{B8A0B401-106A-46A0-A32F-20001A7B0CA9}" srcOrd="4" destOrd="0" presId="urn:microsoft.com/office/officeart/2005/8/layout/process2"/>
    <dgm:cxn modelId="{87DB63E3-1DC3-4DA1-B56F-4AC1188379A8}" type="presParOf" srcId="{7B88FBA2-6175-4F5D-ADA2-6AE066D2AB69}" destId="{368CF824-FD10-4007-8509-7F5FB2E5830B}" srcOrd="5" destOrd="0" presId="urn:microsoft.com/office/officeart/2005/8/layout/process2"/>
    <dgm:cxn modelId="{9C79901C-8853-4470-8556-483541F55B26}" type="presParOf" srcId="{368CF824-FD10-4007-8509-7F5FB2E5830B}" destId="{6172B239-342E-4264-9333-6909A4FF5970}" srcOrd="0" destOrd="0" presId="urn:microsoft.com/office/officeart/2005/8/layout/process2"/>
    <dgm:cxn modelId="{037DD627-E62B-4BF0-A087-DF7887A1E3CB}" type="presParOf" srcId="{7B88FBA2-6175-4F5D-ADA2-6AE066D2AB69}" destId="{6AB404E9-8F0B-4933-8BF9-DFAA713949F2}" srcOrd="6" destOrd="0" presId="urn:microsoft.com/office/officeart/2005/8/layout/process2"/>
    <dgm:cxn modelId="{910A562F-F1B2-47A7-8480-18A8C0E27771}" type="presParOf" srcId="{7B88FBA2-6175-4F5D-ADA2-6AE066D2AB69}" destId="{1D375689-FD47-4968-8CD2-A0120805AF44}" srcOrd="7" destOrd="0" presId="urn:microsoft.com/office/officeart/2005/8/layout/process2"/>
    <dgm:cxn modelId="{FEC275F8-904B-4EA5-A4A3-B0722F67C89F}" type="presParOf" srcId="{1D375689-FD47-4968-8CD2-A0120805AF44}" destId="{48952D8B-CB95-4166-B12A-AC0046908128}" srcOrd="0" destOrd="0" presId="urn:microsoft.com/office/officeart/2005/8/layout/process2"/>
    <dgm:cxn modelId="{409F9B1E-626F-46F1-81CB-9D385D19EECA}" type="presParOf" srcId="{7B88FBA2-6175-4F5D-ADA2-6AE066D2AB69}" destId="{23B8868C-D41E-4BD3-B771-1C69C73CE79B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7B6427-1A38-4B59-8D8E-0AE365BBE74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8C5AC74-32A3-4C9D-91A6-A0033E71F1C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Init client and connect to OPC-UA server</a:t>
          </a:r>
          <a:endParaRPr lang="en-US"/>
        </a:p>
      </dgm:t>
    </dgm:pt>
    <dgm:pt modelId="{5694C20D-2AE9-4EDA-80FA-88B9D58AB264}" type="parTrans" cxnId="{1A4940CA-5AC5-4170-8695-58B508ACDF78}">
      <dgm:prSet/>
      <dgm:spPr/>
      <dgm:t>
        <a:bodyPr/>
        <a:lstStyle/>
        <a:p>
          <a:endParaRPr lang="de-DE"/>
        </a:p>
      </dgm:t>
    </dgm:pt>
    <dgm:pt modelId="{2801498F-F85F-4E9E-9194-40D90DDE96B0}" type="sibTrans" cxnId="{1A4940CA-5AC5-4170-8695-58B508ACDF78}">
      <dgm:prSet/>
      <dgm:spPr/>
      <dgm:t>
        <a:bodyPr/>
        <a:lstStyle/>
        <a:p>
          <a:endParaRPr lang="en-US"/>
        </a:p>
      </dgm:t>
    </dgm:pt>
    <dgm:pt modelId="{E0E5AA13-6AFB-4F4A-810D-BFE73DD8C06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Read sensor value </a:t>
          </a:r>
          <a:endParaRPr lang="en-US"/>
        </a:p>
      </dgm:t>
    </dgm:pt>
    <dgm:pt modelId="{9238368F-24F8-45BD-B766-319F16F27CCD}" type="parTrans" cxnId="{5F1A1D06-3A2D-4001-BDFA-A4D76BAA295F}">
      <dgm:prSet/>
      <dgm:spPr/>
      <dgm:t>
        <a:bodyPr/>
        <a:lstStyle/>
        <a:p>
          <a:endParaRPr lang="de-DE"/>
        </a:p>
      </dgm:t>
    </dgm:pt>
    <dgm:pt modelId="{1FCB731E-F950-4991-A2B2-CB5EE11B20B2}" type="sibTrans" cxnId="{5F1A1D06-3A2D-4001-BDFA-A4D76BAA295F}">
      <dgm:prSet/>
      <dgm:spPr/>
      <dgm:t>
        <a:bodyPr/>
        <a:lstStyle/>
        <a:p>
          <a:endParaRPr lang="en-US"/>
        </a:p>
      </dgm:t>
    </dgm:pt>
    <dgm:pt modelId="{B8F8B86D-40E7-485A-8392-865B1CD348CA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Push value to server</a:t>
          </a:r>
          <a:endParaRPr lang="en-US"/>
        </a:p>
      </dgm:t>
    </dgm:pt>
    <dgm:pt modelId="{965702AC-87AD-413B-83C3-FA4506CEC8D1}" type="parTrans" cxnId="{DD218B1C-A36D-447E-94F0-2F42851CE1B5}">
      <dgm:prSet/>
      <dgm:spPr/>
      <dgm:t>
        <a:bodyPr/>
        <a:lstStyle/>
        <a:p>
          <a:endParaRPr lang="de-DE"/>
        </a:p>
      </dgm:t>
    </dgm:pt>
    <dgm:pt modelId="{C0727163-1876-4DD8-8559-B7D982E872FC}" type="sibTrans" cxnId="{DD218B1C-A36D-447E-94F0-2F42851CE1B5}">
      <dgm:prSet/>
      <dgm:spPr/>
      <dgm:t>
        <a:bodyPr/>
        <a:lstStyle/>
        <a:p>
          <a:endParaRPr lang="en-US"/>
        </a:p>
      </dgm:t>
    </dgm:pt>
    <dgm:pt modelId="{7B88FBA2-6175-4F5D-ADA2-6AE066D2AB69}" type="pres">
      <dgm:prSet presAssocID="{7C7B6427-1A38-4B59-8D8E-0AE365BBE743}" presName="linearFlow" presStyleCnt="0">
        <dgm:presLayoutVars>
          <dgm:resizeHandles val="exact"/>
        </dgm:presLayoutVars>
      </dgm:prSet>
      <dgm:spPr/>
    </dgm:pt>
    <dgm:pt modelId="{E062069E-0115-4A2C-AF9C-CF4ABE303269}" type="pres">
      <dgm:prSet presAssocID="{98C5AC74-32A3-4C9D-91A6-A0033E71F1CF}" presName="node" presStyleLbl="node1" presStyleIdx="0" presStyleCnt="3">
        <dgm:presLayoutVars>
          <dgm:bulletEnabled val="1"/>
        </dgm:presLayoutVars>
      </dgm:prSet>
      <dgm:spPr/>
    </dgm:pt>
    <dgm:pt modelId="{8C246E2A-7D93-40CD-B0AC-A47BA24D5F84}" type="pres">
      <dgm:prSet presAssocID="{2801498F-F85F-4E9E-9194-40D90DDE96B0}" presName="sibTrans" presStyleLbl="sibTrans2D1" presStyleIdx="0" presStyleCnt="2"/>
      <dgm:spPr/>
    </dgm:pt>
    <dgm:pt modelId="{782A6265-955A-46CE-9D21-93522F81202E}" type="pres">
      <dgm:prSet presAssocID="{2801498F-F85F-4E9E-9194-40D90DDE96B0}" presName="connectorText" presStyleLbl="sibTrans2D1" presStyleIdx="0" presStyleCnt="2"/>
      <dgm:spPr/>
    </dgm:pt>
    <dgm:pt modelId="{D871F193-FBDF-4323-B5FB-A971E9513D8B}" type="pres">
      <dgm:prSet presAssocID="{E0E5AA13-6AFB-4F4A-810D-BFE73DD8C06F}" presName="node" presStyleLbl="node1" presStyleIdx="1" presStyleCnt="3">
        <dgm:presLayoutVars>
          <dgm:bulletEnabled val="1"/>
        </dgm:presLayoutVars>
      </dgm:prSet>
      <dgm:spPr/>
    </dgm:pt>
    <dgm:pt modelId="{4B988495-0E6C-4E2D-9839-08495511943C}" type="pres">
      <dgm:prSet presAssocID="{1FCB731E-F950-4991-A2B2-CB5EE11B20B2}" presName="sibTrans" presStyleLbl="sibTrans2D1" presStyleIdx="1" presStyleCnt="2"/>
      <dgm:spPr/>
    </dgm:pt>
    <dgm:pt modelId="{65126578-0136-420C-A836-3124CF995E31}" type="pres">
      <dgm:prSet presAssocID="{1FCB731E-F950-4991-A2B2-CB5EE11B20B2}" presName="connectorText" presStyleLbl="sibTrans2D1" presStyleIdx="1" presStyleCnt="2"/>
      <dgm:spPr/>
    </dgm:pt>
    <dgm:pt modelId="{B8A0B401-106A-46A0-A32F-20001A7B0CA9}" type="pres">
      <dgm:prSet presAssocID="{B8F8B86D-40E7-485A-8392-865B1CD348CA}" presName="node" presStyleLbl="node1" presStyleIdx="2" presStyleCnt="3">
        <dgm:presLayoutVars>
          <dgm:bulletEnabled val="1"/>
        </dgm:presLayoutVars>
      </dgm:prSet>
      <dgm:spPr/>
    </dgm:pt>
  </dgm:ptLst>
  <dgm:cxnLst>
    <dgm:cxn modelId="{5F1A1D06-3A2D-4001-BDFA-A4D76BAA295F}" srcId="{7C7B6427-1A38-4B59-8D8E-0AE365BBE743}" destId="{E0E5AA13-6AFB-4F4A-810D-BFE73DD8C06F}" srcOrd="1" destOrd="0" parTransId="{9238368F-24F8-45BD-B766-319F16F27CCD}" sibTransId="{1FCB731E-F950-4991-A2B2-CB5EE11B20B2}"/>
    <dgm:cxn modelId="{DD218B1C-A36D-447E-94F0-2F42851CE1B5}" srcId="{7C7B6427-1A38-4B59-8D8E-0AE365BBE743}" destId="{B8F8B86D-40E7-485A-8392-865B1CD348CA}" srcOrd="2" destOrd="0" parTransId="{965702AC-87AD-413B-83C3-FA4506CEC8D1}" sibTransId="{C0727163-1876-4DD8-8559-B7D982E872FC}"/>
    <dgm:cxn modelId="{D3CF9140-387F-4E71-8AB6-C6185069A3CD}" type="presOf" srcId="{2801498F-F85F-4E9E-9194-40D90DDE96B0}" destId="{8C246E2A-7D93-40CD-B0AC-A47BA24D5F84}" srcOrd="0" destOrd="0" presId="urn:microsoft.com/office/officeart/2005/8/layout/process2"/>
    <dgm:cxn modelId="{3E591C6A-923C-4A1D-B9C6-AA3F542FA554}" type="presOf" srcId="{2801498F-F85F-4E9E-9194-40D90DDE96B0}" destId="{782A6265-955A-46CE-9D21-93522F81202E}" srcOrd="1" destOrd="0" presId="urn:microsoft.com/office/officeart/2005/8/layout/process2"/>
    <dgm:cxn modelId="{A301274F-669F-4624-9BCD-0D66BDBBCC97}" type="presOf" srcId="{1FCB731E-F950-4991-A2B2-CB5EE11B20B2}" destId="{4B988495-0E6C-4E2D-9839-08495511943C}" srcOrd="0" destOrd="0" presId="urn:microsoft.com/office/officeart/2005/8/layout/process2"/>
    <dgm:cxn modelId="{D21CB372-0CBC-4591-B9C1-7CBE3140AAD8}" type="presOf" srcId="{98C5AC74-32A3-4C9D-91A6-A0033E71F1CF}" destId="{E062069E-0115-4A2C-AF9C-CF4ABE303269}" srcOrd="0" destOrd="0" presId="urn:microsoft.com/office/officeart/2005/8/layout/process2"/>
    <dgm:cxn modelId="{6E97CD7C-0A79-4066-9422-DFA8E5897012}" type="presOf" srcId="{1FCB731E-F950-4991-A2B2-CB5EE11B20B2}" destId="{65126578-0136-420C-A836-3124CF995E31}" srcOrd="1" destOrd="0" presId="urn:microsoft.com/office/officeart/2005/8/layout/process2"/>
    <dgm:cxn modelId="{1A4940CA-5AC5-4170-8695-58B508ACDF78}" srcId="{7C7B6427-1A38-4B59-8D8E-0AE365BBE743}" destId="{98C5AC74-32A3-4C9D-91A6-A0033E71F1CF}" srcOrd="0" destOrd="0" parTransId="{5694C20D-2AE9-4EDA-80FA-88B9D58AB264}" sibTransId="{2801498F-F85F-4E9E-9194-40D90DDE96B0}"/>
    <dgm:cxn modelId="{25FC92EB-67B3-4B67-AECE-8EF113F49CEA}" type="presOf" srcId="{7C7B6427-1A38-4B59-8D8E-0AE365BBE743}" destId="{7B88FBA2-6175-4F5D-ADA2-6AE066D2AB69}" srcOrd="0" destOrd="0" presId="urn:microsoft.com/office/officeart/2005/8/layout/process2"/>
    <dgm:cxn modelId="{88DA68F0-5B58-465F-83BB-5CC2D494A0D3}" type="presOf" srcId="{E0E5AA13-6AFB-4F4A-810D-BFE73DD8C06F}" destId="{D871F193-FBDF-4323-B5FB-A971E9513D8B}" srcOrd="0" destOrd="0" presId="urn:microsoft.com/office/officeart/2005/8/layout/process2"/>
    <dgm:cxn modelId="{698A35F2-E8DD-4ADD-9B85-97A514211CB6}" type="presOf" srcId="{B8F8B86D-40E7-485A-8392-865B1CD348CA}" destId="{B8A0B401-106A-46A0-A32F-20001A7B0CA9}" srcOrd="0" destOrd="0" presId="urn:microsoft.com/office/officeart/2005/8/layout/process2"/>
    <dgm:cxn modelId="{981586AD-DD80-44D2-9E2E-CFFCE15DFFD4}" type="presParOf" srcId="{7B88FBA2-6175-4F5D-ADA2-6AE066D2AB69}" destId="{E062069E-0115-4A2C-AF9C-CF4ABE303269}" srcOrd="0" destOrd="0" presId="urn:microsoft.com/office/officeart/2005/8/layout/process2"/>
    <dgm:cxn modelId="{1EE7A254-414A-4A4F-A446-3D76ED1765C7}" type="presParOf" srcId="{7B88FBA2-6175-4F5D-ADA2-6AE066D2AB69}" destId="{8C246E2A-7D93-40CD-B0AC-A47BA24D5F84}" srcOrd="1" destOrd="0" presId="urn:microsoft.com/office/officeart/2005/8/layout/process2"/>
    <dgm:cxn modelId="{C79D152E-3CEA-4E94-8E77-274B504FCBC7}" type="presParOf" srcId="{8C246E2A-7D93-40CD-B0AC-A47BA24D5F84}" destId="{782A6265-955A-46CE-9D21-93522F81202E}" srcOrd="0" destOrd="0" presId="urn:microsoft.com/office/officeart/2005/8/layout/process2"/>
    <dgm:cxn modelId="{203343A1-8509-48E6-99E9-7948D562F11C}" type="presParOf" srcId="{7B88FBA2-6175-4F5D-ADA2-6AE066D2AB69}" destId="{D871F193-FBDF-4323-B5FB-A971E9513D8B}" srcOrd="2" destOrd="0" presId="urn:microsoft.com/office/officeart/2005/8/layout/process2"/>
    <dgm:cxn modelId="{89873399-2BB5-4B61-B75C-19F4246F9221}" type="presParOf" srcId="{7B88FBA2-6175-4F5D-ADA2-6AE066D2AB69}" destId="{4B988495-0E6C-4E2D-9839-08495511943C}" srcOrd="3" destOrd="0" presId="urn:microsoft.com/office/officeart/2005/8/layout/process2"/>
    <dgm:cxn modelId="{1D018EF4-5742-4617-8FE1-71259836D375}" type="presParOf" srcId="{4B988495-0E6C-4E2D-9839-08495511943C}" destId="{65126578-0136-420C-A836-3124CF995E31}" srcOrd="0" destOrd="0" presId="urn:microsoft.com/office/officeart/2005/8/layout/process2"/>
    <dgm:cxn modelId="{0F0C6544-539B-4CBF-906A-FEBAF6A68B60}" type="presParOf" srcId="{7B88FBA2-6175-4F5D-ADA2-6AE066D2AB69}" destId="{B8A0B401-106A-46A0-A32F-20001A7B0C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2069E-0115-4A2C-AF9C-CF4ABE303269}">
      <dsp:nvSpPr>
        <dsp:cNvPr id="0" name=""/>
        <dsp:cNvSpPr/>
      </dsp:nvSpPr>
      <dsp:spPr>
        <a:xfrm>
          <a:off x="730333" y="550"/>
          <a:ext cx="2266207" cy="644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/>
            </a:rPr>
            <a:t>Init client and connect to OPC-UA server</a:t>
          </a:r>
          <a:endParaRPr lang="en-US" sz="1700" kern="1200" dirty="0"/>
        </a:p>
      </dsp:txBody>
      <dsp:txXfrm>
        <a:off x="749196" y="19413"/>
        <a:ext cx="2228481" cy="606311"/>
      </dsp:txXfrm>
    </dsp:sp>
    <dsp:sp modelId="{8C246E2A-7D93-40CD-B0AC-A47BA24D5F84}">
      <dsp:nvSpPr>
        <dsp:cNvPr id="0" name=""/>
        <dsp:cNvSpPr/>
      </dsp:nvSpPr>
      <dsp:spPr>
        <a:xfrm rot="5400000">
          <a:off x="1742679" y="660689"/>
          <a:ext cx="241514" cy="289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1776491" y="684840"/>
        <a:ext cx="173890" cy="169060"/>
      </dsp:txXfrm>
    </dsp:sp>
    <dsp:sp modelId="{D871F193-FBDF-4323-B5FB-A971E9513D8B}">
      <dsp:nvSpPr>
        <dsp:cNvPr id="0" name=""/>
        <dsp:cNvSpPr/>
      </dsp:nvSpPr>
      <dsp:spPr>
        <a:xfrm>
          <a:off x="730333" y="966607"/>
          <a:ext cx="2266207" cy="644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Read sensor value </a:t>
          </a:r>
          <a:endParaRPr lang="en-US" sz="1700" kern="1200"/>
        </a:p>
      </dsp:txBody>
      <dsp:txXfrm>
        <a:off x="749196" y="985470"/>
        <a:ext cx="2228481" cy="606311"/>
      </dsp:txXfrm>
    </dsp:sp>
    <dsp:sp modelId="{4B988495-0E6C-4E2D-9839-08495511943C}">
      <dsp:nvSpPr>
        <dsp:cNvPr id="0" name=""/>
        <dsp:cNvSpPr/>
      </dsp:nvSpPr>
      <dsp:spPr>
        <a:xfrm rot="5400000">
          <a:off x="1742679" y="1626745"/>
          <a:ext cx="241514" cy="289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1776491" y="1650896"/>
        <a:ext cx="173890" cy="169060"/>
      </dsp:txXfrm>
    </dsp:sp>
    <dsp:sp modelId="{B8A0B401-106A-46A0-A32F-20001A7B0CA9}">
      <dsp:nvSpPr>
        <dsp:cNvPr id="0" name=""/>
        <dsp:cNvSpPr/>
      </dsp:nvSpPr>
      <dsp:spPr>
        <a:xfrm>
          <a:off x="730333" y="1932663"/>
          <a:ext cx="2266207" cy="644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Push value to server</a:t>
          </a:r>
          <a:endParaRPr lang="en-US" sz="1700" kern="1200"/>
        </a:p>
      </dsp:txBody>
      <dsp:txXfrm>
        <a:off x="749196" y="1951526"/>
        <a:ext cx="2228481" cy="606311"/>
      </dsp:txXfrm>
    </dsp:sp>
    <dsp:sp modelId="{368CF824-FD10-4007-8509-7F5FB2E5830B}">
      <dsp:nvSpPr>
        <dsp:cNvPr id="0" name=""/>
        <dsp:cNvSpPr/>
      </dsp:nvSpPr>
      <dsp:spPr>
        <a:xfrm rot="5400000">
          <a:off x="1742679" y="2592802"/>
          <a:ext cx="241514" cy="289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1776491" y="2616953"/>
        <a:ext cx="173890" cy="169060"/>
      </dsp:txXfrm>
    </dsp:sp>
    <dsp:sp modelId="{6AB404E9-8F0B-4933-8BF9-DFAA713949F2}">
      <dsp:nvSpPr>
        <dsp:cNvPr id="0" name=""/>
        <dsp:cNvSpPr/>
      </dsp:nvSpPr>
      <dsp:spPr>
        <a:xfrm>
          <a:off x="730333" y="2898720"/>
          <a:ext cx="2266207" cy="644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Pull selected data from server</a:t>
          </a:r>
        </a:p>
      </dsp:txBody>
      <dsp:txXfrm>
        <a:off x="749196" y="2917583"/>
        <a:ext cx="2228481" cy="606311"/>
      </dsp:txXfrm>
    </dsp:sp>
    <dsp:sp modelId="{1D375689-FD47-4968-8CD2-A0120805AF44}">
      <dsp:nvSpPr>
        <dsp:cNvPr id="0" name=""/>
        <dsp:cNvSpPr/>
      </dsp:nvSpPr>
      <dsp:spPr>
        <a:xfrm rot="5400000">
          <a:off x="1742679" y="3558858"/>
          <a:ext cx="241514" cy="289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500" kern="1200"/>
        </a:p>
      </dsp:txBody>
      <dsp:txXfrm rot="-5400000">
        <a:off x="1776491" y="3583009"/>
        <a:ext cx="173890" cy="169060"/>
      </dsp:txXfrm>
    </dsp:sp>
    <dsp:sp modelId="{23B8868C-D41E-4BD3-B771-1C69C73CE79B}">
      <dsp:nvSpPr>
        <dsp:cNvPr id="0" name=""/>
        <dsp:cNvSpPr/>
      </dsp:nvSpPr>
      <dsp:spPr>
        <a:xfrm>
          <a:off x="730333" y="3864776"/>
          <a:ext cx="2266207" cy="644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rial"/>
            </a:rPr>
            <a:t>Visualize values over time</a:t>
          </a:r>
        </a:p>
      </dsp:txBody>
      <dsp:txXfrm>
        <a:off x="749196" y="3883639"/>
        <a:ext cx="2228481" cy="606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2069E-0115-4A2C-AF9C-CF4ABE303269}">
      <dsp:nvSpPr>
        <dsp:cNvPr id="0" name=""/>
        <dsp:cNvSpPr/>
      </dsp:nvSpPr>
      <dsp:spPr>
        <a:xfrm>
          <a:off x="848829" y="0"/>
          <a:ext cx="2029214" cy="1127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/>
            </a:rPr>
            <a:t>Init client and connect to OPC-UA server</a:t>
          </a:r>
          <a:endParaRPr lang="en-US" sz="2000" kern="1200"/>
        </a:p>
      </dsp:txBody>
      <dsp:txXfrm>
        <a:off x="881848" y="33019"/>
        <a:ext cx="1963176" cy="1061303"/>
      </dsp:txXfrm>
    </dsp:sp>
    <dsp:sp modelId="{8C246E2A-7D93-40CD-B0AC-A47BA24D5F84}">
      <dsp:nvSpPr>
        <dsp:cNvPr id="0" name=""/>
        <dsp:cNvSpPr/>
      </dsp:nvSpPr>
      <dsp:spPr>
        <a:xfrm rot="5400000">
          <a:off x="1652060" y="1155524"/>
          <a:ext cx="422752" cy="5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711246" y="1197799"/>
        <a:ext cx="304381" cy="295926"/>
      </dsp:txXfrm>
    </dsp:sp>
    <dsp:sp modelId="{D871F193-FBDF-4323-B5FB-A971E9513D8B}">
      <dsp:nvSpPr>
        <dsp:cNvPr id="0" name=""/>
        <dsp:cNvSpPr/>
      </dsp:nvSpPr>
      <dsp:spPr>
        <a:xfrm>
          <a:off x="848829" y="1691011"/>
          <a:ext cx="2029214" cy="1127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/>
            </a:rPr>
            <a:t>Read sensor value </a:t>
          </a:r>
          <a:endParaRPr lang="en-US" sz="2000" kern="1200"/>
        </a:p>
      </dsp:txBody>
      <dsp:txXfrm>
        <a:off x="881848" y="1724030"/>
        <a:ext cx="1963176" cy="1061303"/>
      </dsp:txXfrm>
    </dsp:sp>
    <dsp:sp modelId="{4B988495-0E6C-4E2D-9839-08495511943C}">
      <dsp:nvSpPr>
        <dsp:cNvPr id="0" name=""/>
        <dsp:cNvSpPr/>
      </dsp:nvSpPr>
      <dsp:spPr>
        <a:xfrm rot="5400000">
          <a:off x="1652060" y="2846536"/>
          <a:ext cx="422752" cy="5073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711246" y="2888811"/>
        <a:ext cx="304381" cy="295926"/>
      </dsp:txXfrm>
    </dsp:sp>
    <dsp:sp modelId="{B8A0B401-106A-46A0-A32F-20001A7B0CA9}">
      <dsp:nvSpPr>
        <dsp:cNvPr id="0" name=""/>
        <dsp:cNvSpPr/>
      </dsp:nvSpPr>
      <dsp:spPr>
        <a:xfrm>
          <a:off x="848829" y="3382023"/>
          <a:ext cx="2029214" cy="11273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/>
            </a:rPr>
            <a:t>Push value to server</a:t>
          </a:r>
          <a:endParaRPr lang="en-US" sz="2000" kern="1200"/>
        </a:p>
      </dsp:txBody>
      <dsp:txXfrm>
        <a:off x="881848" y="3415042"/>
        <a:ext cx="1963176" cy="1061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23.09.2022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Open Source </a:t>
            </a:r>
            <a:r>
              <a:rPr lang="en-US" err="1">
                <a:cs typeface="Calibri"/>
              </a:rPr>
              <a:t>Datenbankmanagementsystem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Firma</a:t>
            </a:r>
            <a:r>
              <a:rPr lang="en-US">
                <a:cs typeface="Calibri"/>
              </a:rPr>
              <a:t> Influx</a:t>
            </a:r>
          </a:p>
          <a:p>
            <a:r>
              <a:rPr lang="en-US">
                <a:cs typeface="Calibri"/>
              </a:rPr>
              <a:t>- Influx Server auf Raspberry Pi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Übertragung</a:t>
            </a:r>
            <a:r>
              <a:rPr lang="en-US">
                <a:cs typeface="Calibri"/>
              </a:rPr>
              <a:t> von OPC UA Server in Influx DB Server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Telegraf</a:t>
            </a:r>
          </a:p>
          <a:p>
            <a:r>
              <a:rPr lang="en-US">
                <a:cs typeface="Calibri"/>
              </a:rPr>
              <a:t>--&gt; Plugin für OPC UA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2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Zugriff</a:t>
            </a:r>
            <a:r>
              <a:rPr lang="en-US">
                <a:cs typeface="Calibri"/>
              </a:rPr>
              <a:t> auf Influx Server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Browser </a:t>
            </a:r>
            <a:r>
              <a:rPr lang="en-US" err="1">
                <a:cs typeface="Calibri"/>
              </a:rPr>
              <a:t>möglich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Konfiguration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Interface </a:t>
            </a:r>
            <a:r>
              <a:rPr lang="en-US" err="1">
                <a:cs typeface="Calibri"/>
              </a:rPr>
              <a:t>erfolgen</a:t>
            </a:r>
            <a:r>
              <a:rPr lang="en-US">
                <a:cs typeface="Calibri"/>
              </a:rPr>
              <a:t>: </a:t>
            </a:r>
          </a:p>
          <a:p>
            <a:r>
              <a:rPr lang="en-US">
                <a:cs typeface="Calibri"/>
              </a:rPr>
              <a:t>     - </a:t>
            </a:r>
            <a:r>
              <a:rPr lang="en-US" err="1">
                <a:cs typeface="Calibri"/>
              </a:rPr>
              <a:t>Auswahl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Darstellungstyps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- </a:t>
            </a:r>
            <a:r>
              <a:rPr lang="en-US" err="1">
                <a:cs typeface="Calibri"/>
              </a:rPr>
              <a:t>Auswahl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Datenquelle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- </a:t>
            </a:r>
            <a:r>
              <a:rPr lang="en-US" err="1">
                <a:cs typeface="Calibri"/>
              </a:rPr>
              <a:t>Anpassen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Darstellung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Achsen</a:t>
            </a:r>
            <a:r>
              <a:rPr lang="en-US">
                <a:cs typeface="Calibri"/>
              </a:rPr>
              <a:t>,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435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Prozesstemperaturen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Maschine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Graph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Gesamtübersicht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Einzelansicht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verschiedener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Temperaturen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Farbliche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Markierung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</a:t>
            </a:r>
            <a:r>
              <a:rPr lang="en-US">
                <a:cs typeface="Calibri"/>
              </a:rPr>
              <a:t> def. </a:t>
            </a:r>
            <a:r>
              <a:rPr lang="en-US" err="1">
                <a:cs typeface="Calibri"/>
              </a:rPr>
              <a:t>Bereich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Grün --&gt;  </a:t>
            </a:r>
            <a:r>
              <a:rPr lang="en-US" err="1">
                <a:cs typeface="Calibri"/>
              </a:rPr>
              <a:t>Normalbereich</a:t>
            </a:r>
          </a:p>
          <a:p>
            <a:r>
              <a:rPr lang="en-US">
                <a:cs typeface="Calibri"/>
              </a:rPr>
              <a:t>Rot    --&gt;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weicht</a:t>
            </a:r>
            <a:r>
              <a:rPr lang="en-US">
                <a:cs typeface="Calibri"/>
              </a:rPr>
              <a:t> ab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55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err="1"/>
              <a:t>From</a:t>
            </a:r>
            <a:r>
              <a:rPr lang="de-DE" sz="900"/>
              <a:t> </a:t>
            </a:r>
            <a:r>
              <a:rPr lang="de-DE" sz="900" err="1"/>
              <a:t>sensor</a:t>
            </a:r>
            <a:r>
              <a:rPr lang="de-DE" sz="900"/>
              <a:t> to </a:t>
            </a:r>
            <a:r>
              <a:rPr lang="en-DE" sz="900"/>
              <a:t>a</a:t>
            </a:r>
            <a:r>
              <a:rPr lang="de-DE" sz="900"/>
              <a:t>pp</a:t>
            </a:r>
            <a:br>
              <a:rPr lang="en-DE" sz="900"/>
            </a:br>
            <a:r>
              <a:rPr lang="en-DE" sz="900"/>
              <a:t>Smart production systems working group</a:t>
            </a:r>
            <a:endParaRPr lang="de-DE" sz="9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900"/>
              <a:t>Industry 4.0 Workshop /</a:t>
            </a:r>
            <a:r>
              <a:rPr lang="de-DE" sz="900"/>
              <a:t>/ </a:t>
            </a:r>
            <a:r>
              <a:rPr lang="en-DE" sz="900"/>
              <a:t>Sep</a:t>
            </a:r>
            <a:r>
              <a:rPr lang="de-DE" sz="900"/>
              <a:t>. 2022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37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DE"/>
              <a:t>IoT – From sensor to app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3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8">
            <a:extLst>
              <a:ext uri="{FF2B5EF4-FFF2-40B4-BE49-F238E27FC236}">
                <a16:creationId xmlns:a16="http://schemas.microsoft.com/office/drawing/2014/main" id="{E72CE438-3CB3-63FF-3D93-A68ACE2791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051598"/>
              </p:ext>
            </p:extLst>
          </p:nvPr>
        </p:nvGraphicFramePr>
        <p:xfrm>
          <a:off x="2150011" y="1539649"/>
          <a:ext cx="3726874" cy="4509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CF6938C-1FF7-04EA-F0E5-D41B7AFA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Program cycle</a:t>
            </a:r>
            <a:endParaRPr lang="en-US"/>
          </a:p>
        </p:txBody>
      </p:sp>
      <p:sp>
        <p:nvSpPr>
          <p:cNvPr id="1147" name="Arrow: Curved Right 1146">
            <a:extLst>
              <a:ext uri="{FF2B5EF4-FFF2-40B4-BE49-F238E27FC236}">
                <a16:creationId xmlns:a16="http://schemas.microsoft.com/office/drawing/2014/main" id="{103C4DEF-95B6-8FEC-8357-DE2C7CBF1E92}"/>
              </a:ext>
            </a:extLst>
          </p:cNvPr>
          <p:cNvSpPr/>
          <p:nvPr/>
        </p:nvSpPr>
        <p:spPr>
          <a:xfrm flipV="1">
            <a:off x="1770561" y="2582179"/>
            <a:ext cx="1108362" cy="33646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79" name="Diagram 18">
            <a:extLst>
              <a:ext uri="{FF2B5EF4-FFF2-40B4-BE49-F238E27FC236}">
                <a16:creationId xmlns:a16="http://schemas.microsoft.com/office/drawing/2014/main" id="{54331A90-3DB5-ED81-3BD1-0A8690389B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7833"/>
              </p:ext>
            </p:extLst>
          </p:nvPr>
        </p:nvGraphicFramePr>
        <p:xfrm>
          <a:off x="6607216" y="1573295"/>
          <a:ext cx="3726874" cy="4509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94" name="TextBox 1493">
            <a:extLst>
              <a:ext uri="{FF2B5EF4-FFF2-40B4-BE49-F238E27FC236}">
                <a16:creationId xmlns:a16="http://schemas.microsoft.com/office/drawing/2014/main" id="{DF9D5785-52FF-F16B-A787-5AAD28E1049E}"/>
              </a:ext>
            </a:extLst>
          </p:cNvPr>
          <p:cNvSpPr txBox="1"/>
          <p:nvPr/>
        </p:nvSpPr>
        <p:spPr>
          <a:xfrm>
            <a:off x="2367643" y="1029194"/>
            <a:ext cx="372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Client with sensor and display</a:t>
            </a:r>
          </a:p>
        </p:txBody>
      </p:sp>
      <p:sp>
        <p:nvSpPr>
          <p:cNvPr id="1495" name="TextBox 1494">
            <a:extLst>
              <a:ext uri="{FF2B5EF4-FFF2-40B4-BE49-F238E27FC236}">
                <a16:creationId xmlns:a16="http://schemas.microsoft.com/office/drawing/2014/main" id="{E5470F83-E8B2-1900-AE36-7E7BBDDEC818}"/>
              </a:ext>
            </a:extLst>
          </p:cNvPr>
          <p:cNvSpPr txBox="1"/>
          <p:nvPr/>
        </p:nvSpPr>
        <p:spPr>
          <a:xfrm>
            <a:off x="7464137" y="1029194"/>
            <a:ext cx="372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Client with sensor</a:t>
            </a:r>
          </a:p>
        </p:txBody>
      </p:sp>
      <p:sp>
        <p:nvSpPr>
          <p:cNvPr id="1496" name="Arrow: Curved Right 1495">
            <a:extLst>
              <a:ext uri="{FF2B5EF4-FFF2-40B4-BE49-F238E27FC236}">
                <a16:creationId xmlns:a16="http://schemas.microsoft.com/office/drawing/2014/main" id="{20C402DE-A12D-7C93-6D42-9ECC4BD4496E}"/>
              </a:ext>
            </a:extLst>
          </p:cNvPr>
          <p:cNvSpPr/>
          <p:nvPr/>
        </p:nvSpPr>
        <p:spPr>
          <a:xfrm flipV="1">
            <a:off x="6352457" y="3571789"/>
            <a:ext cx="1108362" cy="23156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79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a typeface="+mn-lt"/>
                <a:cs typeface="+mn-lt"/>
              </a:rPr>
              <a:t>Open-source UI </a:t>
            </a:r>
            <a:r>
              <a:rPr lang="de-DE" dirty="0" err="1">
                <a:ea typeface="+mn-lt"/>
                <a:cs typeface="+mn-lt"/>
              </a:rPr>
              <a:t>software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development</a:t>
            </a:r>
            <a:r>
              <a:rPr lang="de-DE" dirty="0">
                <a:ea typeface="+mn-lt"/>
                <a:cs typeface="+mn-lt"/>
              </a:rPr>
              <a:t> kit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cross-plattform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applications</a:t>
            </a:r>
            <a:endParaRPr lang="de-DE" dirty="0">
              <a:ea typeface="+mn-lt"/>
              <a:cs typeface="+mn-lt"/>
            </a:endParaRPr>
          </a:p>
          <a:p>
            <a:r>
              <a:rPr lang="de-DE" dirty="0" err="1">
                <a:ea typeface="+mn-lt"/>
                <a:cs typeface="+mn-lt"/>
              </a:rPr>
              <a:t>Created</a:t>
            </a:r>
            <a:r>
              <a:rPr lang="de-DE" dirty="0">
                <a:ea typeface="+mn-lt"/>
                <a:cs typeface="+mn-lt"/>
              </a:rPr>
              <a:t> and </a:t>
            </a:r>
            <a:r>
              <a:rPr lang="de-DE" dirty="0" err="1">
                <a:ea typeface="+mn-lt"/>
                <a:cs typeface="+mn-lt"/>
              </a:rPr>
              <a:t>maintained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by</a:t>
            </a:r>
            <a:r>
              <a:rPr lang="de-DE" dirty="0">
                <a:ea typeface="+mn-lt"/>
                <a:cs typeface="+mn-lt"/>
              </a:rPr>
              <a:t> Google (2015)</a:t>
            </a:r>
          </a:p>
          <a:p>
            <a:r>
              <a:rPr lang="de-DE" dirty="0">
                <a:ea typeface="+mn-lt"/>
                <a:cs typeface="+mn-lt"/>
              </a:rPr>
              <a:t>„Dart“ </a:t>
            </a:r>
            <a:r>
              <a:rPr lang="de-DE" dirty="0" err="1">
                <a:ea typeface="+mn-lt"/>
                <a:cs typeface="+mn-lt"/>
              </a:rPr>
              <a:t>programming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language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object-oriented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creation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„</a:t>
            </a:r>
            <a:r>
              <a:rPr lang="de-DE" dirty="0" err="1">
                <a:ea typeface="+mn-lt"/>
                <a:cs typeface="Arial"/>
              </a:rPr>
              <a:t>widgets</a:t>
            </a:r>
            <a:r>
              <a:rPr lang="de-DE" dirty="0">
                <a:ea typeface="+mn-lt"/>
                <a:cs typeface="Arial"/>
              </a:rPr>
              <a:t>“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cs typeface="Arial"/>
              </a:rPr>
              <a:t>Flutter App</a:t>
            </a:r>
            <a:endParaRPr lang="de-DE" dirty="0"/>
          </a:p>
        </p:txBody>
      </p:sp>
      <p:sp>
        <p:nvSpPr>
          <p:cNvPr id="2" name="Pfeil: Fünfeck 1">
            <a:extLst>
              <a:ext uri="{FF2B5EF4-FFF2-40B4-BE49-F238E27FC236}">
                <a16:creationId xmlns:a16="http://schemas.microsoft.com/office/drawing/2014/main" id="{E630624C-97F5-D4E6-830B-6A8DA06AC829}"/>
              </a:ext>
            </a:extLst>
          </p:cNvPr>
          <p:cNvSpPr/>
          <p:nvPr/>
        </p:nvSpPr>
        <p:spPr>
          <a:xfrm>
            <a:off x="3215501" y="3550816"/>
            <a:ext cx="1399592" cy="1735494"/>
          </a:xfrm>
          <a:prstGeom prst="homePlate">
            <a:avLst>
              <a:gd name="adj" fmla="val 2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codebase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767688-DCC8-4019-2FF8-D3A8B2E9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471" y="3048000"/>
            <a:ext cx="3068876" cy="2987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Pfeil: Chevron 3">
            <a:extLst>
              <a:ext uri="{FF2B5EF4-FFF2-40B4-BE49-F238E27FC236}">
                <a16:creationId xmlns:a16="http://schemas.microsoft.com/office/drawing/2014/main" id="{C887F4BE-4057-1B1F-898D-5F6A1269B14F}"/>
              </a:ext>
            </a:extLst>
          </p:cNvPr>
          <p:cNvSpPr/>
          <p:nvPr/>
        </p:nvSpPr>
        <p:spPr>
          <a:xfrm>
            <a:off x="4701453" y="3550816"/>
            <a:ext cx="1534247" cy="1735494"/>
          </a:xfrm>
          <a:prstGeom prst="chevron">
            <a:avLst>
              <a:gd name="adj" fmla="val 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ea typeface="+mn-lt"/>
                <a:cs typeface="+mn-lt"/>
              </a:rPr>
              <a:t>Android</a:t>
            </a:r>
          </a:p>
          <a:p>
            <a:pPr algn="ctr"/>
            <a:r>
              <a:rPr lang="de-DE" sz="1600" dirty="0">
                <a:ea typeface="+mn-lt"/>
                <a:cs typeface="+mn-lt"/>
              </a:rPr>
              <a:t>iOS</a:t>
            </a:r>
          </a:p>
          <a:p>
            <a:pPr algn="ctr"/>
            <a:r>
              <a:rPr lang="de-DE" sz="1600" dirty="0">
                <a:ea typeface="+mn-lt"/>
                <a:cs typeface="+mn-lt"/>
              </a:rPr>
              <a:t>MacOS</a:t>
            </a:r>
          </a:p>
          <a:p>
            <a:pPr algn="ctr"/>
            <a:r>
              <a:rPr lang="de-DE" sz="1600" dirty="0">
                <a:ea typeface="+mn-lt"/>
                <a:cs typeface="+mn-lt"/>
              </a:rPr>
              <a:t>Linux Windows</a:t>
            </a:r>
          </a:p>
          <a:p>
            <a:pPr algn="ctr"/>
            <a:r>
              <a:rPr lang="de-DE" sz="1600" dirty="0">
                <a:ea typeface="+mn-lt"/>
                <a:cs typeface="+mn-lt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47859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C6DF39A-91BE-E518-DC15-15F2ABB1B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9673" y="1265794"/>
            <a:ext cx="4794832" cy="3469944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cs typeface="Arial"/>
              </a:rPr>
              <a:t>Flutter App</a:t>
            </a:r>
            <a:endParaRPr lang="de-DE"/>
          </a:p>
        </p:txBody>
      </p:sp>
      <p:sp>
        <p:nvSpPr>
          <p:cNvPr id="6" name="Pfeil: Chevron 5">
            <a:extLst>
              <a:ext uri="{FF2B5EF4-FFF2-40B4-BE49-F238E27FC236}">
                <a16:creationId xmlns:a16="http://schemas.microsoft.com/office/drawing/2014/main" id="{296F1366-EA59-BDC3-B26E-EB588BBE7C3A}"/>
              </a:ext>
            </a:extLst>
          </p:cNvPr>
          <p:cNvSpPr/>
          <p:nvPr/>
        </p:nvSpPr>
        <p:spPr>
          <a:xfrm>
            <a:off x="6011128" y="2400037"/>
            <a:ext cx="1201458" cy="12014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FA6DD2BF-F598-5EC9-BB0A-2582C2EE4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0101" y="1265793"/>
            <a:ext cx="1753686" cy="372647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720634D-D239-0359-25BC-70C31FD8EC1C}"/>
              </a:ext>
            </a:extLst>
          </p:cNvPr>
          <p:cNvSpPr txBox="1"/>
          <p:nvPr/>
        </p:nvSpPr>
        <p:spPr>
          <a:xfrm>
            <a:off x="471882" y="5382124"/>
            <a:ext cx="9627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de-DE" dirty="0">
                <a:ea typeface="+mn-lt"/>
                <a:cs typeface="+mn-lt"/>
              </a:rPr>
              <a:t>Android Studio </a:t>
            </a:r>
            <a:r>
              <a:rPr lang="de-DE" dirty="0" err="1">
                <a:ea typeface="+mn-lt"/>
                <a:cs typeface="+mn-lt"/>
              </a:rPr>
              <a:t>paired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with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emulator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target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platform</a:t>
            </a:r>
            <a:r>
              <a:rPr lang="de-DE" dirty="0">
                <a:ea typeface="+mn-lt"/>
                <a:cs typeface="+mn-lt"/>
              </a:rPr>
              <a:t> (</a:t>
            </a:r>
            <a:r>
              <a:rPr lang="de-DE" dirty="0" err="1">
                <a:ea typeface="+mn-lt"/>
                <a:cs typeface="+mn-lt"/>
              </a:rPr>
              <a:t>here</a:t>
            </a:r>
            <a:r>
              <a:rPr lang="de-DE" dirty="0">
                <a:ea typeface="+mn-lt"/>
                <a:cs typeface="+mn-lt"/>
              </a:rPr>
              <a:t>: Android Emulator)</a:t>
            </a:r>
          </a:p>
        </p:txBody>
      </p:sp>
    </p:spTree>
    <p:extLst>
      <p:ext uri="{BB962C8B-B14F-4D97-AF65-F5344CB8AC3E}">
        <p14:creationId xmlns:p14="http://schemas.microsoft.com/office/powerpoint/2010/main" val="15699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1AB4C-D97E-C4B2-68C3-DA13F7B6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Influx DB</a:t>
            </a:r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8F50405-A554-6F72-A110-EF141023A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7249" y="782410"/>
            <a:ext cx="2743198" cy="1020535"/>
          </a:xfrm>
          <a:prstGeom prst="rect">
            <a:avLst/>
          </a:prstGeom>
        </p:spPr>
      </p:pic>
      <p:pic>
        <p:nvPicPr>
          <p:cNvPr id="4" name="Grafik 3" descr="Server mit einfarbiger Füllung">
            <a:extLst>
              <a:ext uri="{FF2B5EF4-FFF2-40B4-BE49-F238E27FC236}">
                <a16:creationId xmlns:a16="http://schemas.microsoft.com/office/drawing/2014/main" id="{DE9ECD06-D824-0338-9756-E3B617FFB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4804" y="1941959"/>
            <a:ext cx="1219200" cy="12446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FA0DA5-6AFE-77F7-89A0-1BDAF76C6FB8}"/>
              </a:ext>
            </a:extLst>
          </p:cNvPr>
          <p:cNvSpPr txBox="1"/>
          <p:nvPr/>
        </p:nvSpPr>
        <p:spPr>
          <a:xfrm>
            <a:off x="2417284" y="3232520"/>
            <a:ext cx="2278305" cy="1805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DE" sz="1400" b="1"/>
              <a:t>Server (Raspberry Pi)</a:t>
            </a:r>
          </a:p>
          <a:p>
            <a:pPr algn="ctr"/>
            <a:endParaRPr lang="en-DE" sz="14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/>
              <a:t>MQTT Broker</a:t>
            </a:r>
            <a:endParaRPr lang="en-DE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/>
              <a:t>OPC UA Server</a:t>
            </a:r>
            <a:endParaRPr lang="en-DE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>
                <a:cs typeface="Arial"/>
              </a:rPr>
              <a:t>Influx DB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75C44-2FF0-3BF0-EEEB-83D20AEE4E52}"/>
              </a:ext>
            </a:extLst>
          </p:cNvPr>
          <p:cNvSpPr txBox="1"/>
          <p:nvPr/>
        </p:nvSpPr>
        <p:spPr>
          <a:xfrm>
            <a:off x="6163602" y="323928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400" b="1"/>
              <a:t>Client PC</a:t>
            </a:r>
          </a:p>
        </p:txBody>
      </p:sp>
      <p:pic>
        <p:nvPicPr>
          <p:cNvPr id="13" name="Grafik 12" descr="Laptop mit einfarbiger Füllung">
            <a:extLst>
              <a:ext uri="{FF2B5EF4-FFF2-40B4-BE49-F238E27FC236}">
                <a16:creationId xmlns:a16="http://schemas.microsoft.com/office/drawing/2014/main" id="{F23EAD68-5F9E-4F6D-A3A1-AD1C77F81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3603" y="1985788"/>
            <a:ext cx="1257300" cy="1257300"/>
          </a:xfrm>
          <a:prstGeom prst="rect">
            <a:avLst/>
          </a:prstGeom>
        </p:spPr>
      </p:pic>
      <p:pic>
        <p:nvPicPr>
          <p:cNvPr id="15" name="Grafik 14" descr="Balkendiagramm mit einfarbiger Füllung">
            <a:extLst>
              <a:ext uri="{FF2B5EF4-FFF2-40B4-BE49-F238E27FC236}">
                <a16:creationId xmlns:a16="http://schemas.microsoft.com/office/drawing/2014/main" id="{74714BE2-9BC1-439E-80CC-CD10E6BA9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20010" y="1921780"/>
            <a:ext cx="1257300" cy="12573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93D7165-75E2-F0A3-7BB4-E056AF96CD81}"/>
              </a:ext>
            </a:extLst>
          </p:cNvPr>
          <p:cNvSpPr txBox="1"/>
          <p:nvPr/>
        </p:nvSpPr>
        <p:spPr>
          <a:xfrm>
            <a:off x="7515992" y="3234015"/>
            <a:ext cx="12573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DE" sz="1400" b="1"/>
              <a:t>Dashboard</a:t>
            </a:r>
            <a:endParaRPr lang="de-DE" sz="1400" b="1">
              <a:cs typeface="Arial"/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4E4EB7E-1A76-A6D7-717B-1077238CA6AB}"/>
              </a:ext>
            </a:extLst>
          </p:cNvPr>
          <p:cNvCxnSpPr/>
          <p:nvPr/>
        </p:nvCxnSpPr>
        <p:spPr>
          <a:xfrm flipH="1">
            <a:off x="3154803" y="4143992"/>
            <a:ext cx="16230" cy="4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478F2BC8-AE4B-FDAE-62A9-62B416BE3A29}"/>
              </a:ext>
            </a:extLst>
          </p:cNvPr>
          <p:cNvSpPr txBox="1"/>
          <p:nvPr/>
        </p:nvSpPr>
        <p:spPr>
          <a:xfrm>
            <a:off x="3198131" y="4290844"/>
            <a:ext cx="10265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>
                <a:cs typeface="Arial"/>
              </a:rPr>
              <a:t>Telegraf</a:t>
            </a:r>
            <a:endParaRPr lang="de-DE" sz="1400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12486EF-B33A-DE8B-8F9A-072A2F48F451}"/>
              </a:ext>
            </a:extLst>
          </p:cNvPr>
          <p:cNvCxnSpPr/>
          <p:nvPr/>
        </p:nvCxnSpPr>
        <p:spPr>
          <a:xfrm flipV="1">
            <a:off x="4485481" y="2694781"/>
            <a:ext cx="13843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34EC228-6334-4700-60D2-88ACD46688E4}"/>
              </a:ext>
            </a:extLst>
          </p:cNvPr>
          <p:cNvSpPr txBox="1"/>
          <p:nvPr/>
        </p:nvSpPr>
        <p:spPr>
          <a:xfrm>
            <a:off x="4488880" y="2246462"/>
            <a:ext cx="15064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Arial"/>
              </a:rPr>
              <a:t>Web Client</a:t>
            </a:r>
          </a:p>
        </p:txBody>
      </p:sp>
    </p:spTree>
    <p:extLst>
      <p:ext uri="{BB962C8B-B14F-4D97-AF65-F5344CB8AC3E}">
        <p14:creationId xmlns:p14="http://schemas.microsoft.com/office/powerpoint/2010/main" val="247801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1AB4C-D97E-C4B2-68C3-DA13F7B6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Influx DB</a:t>
            </a:r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8F50405-A554-6F72-A110-EF141023A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806" y="564696"/>
            <a:ext cx="2743198" cy="10205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7DF902-1CB7-7666-6F52-F3D59632F218}"/>
              </a:ext>
            </a:extLst>
          </p:cNvPr>
          <p:cNvSpPr txBox="1"/>
          <p:nvPr/>
        </p:nvSpPr>
        <p:spPr>
          <a:xfrm>
            <a:off x="1299482" y="1232473"/>
            <a:ext cx="5021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Arial"/>
              </a:rPr>
              <a:t>Configuration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interface</a:t>
            </a:r>
            <a:endParaRPr lang="de-DE"/>
          </a:p>
        </p:txBody>
      </p:sp>
      <p:pic>
        <p:nvPicPr>
          <p:cNvPr id="13" name="Grafik 13" descr="Ein Bild, das Text, Monitor, Screenshot, Bildschirm enthält.&#10;&#10;Beschreibung automatisch generiert.">
            <a:extLst>
              <a:ext uri="{FF2B5EF4-FFF2-40B4-BE49-F238E27FC236}">
                <a16:creationId xmlns:a16="http://schemas.microsoft.com/office/drawing/2014/main" id="{6BFC11BF-870F-906F-060B-AF13F99C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12661" y="1714162"/>
            <a:ext cx="6919218" cy="3886886"/>
          </a:xfrm>
        </p:spPr>
      </p:pic>
    </p:spTree>
    <p:extLst>
      <p:ext uri="{BB962C8B-B14F-4D97-AF65-F5344CB8AC3E}">
        <p14:creationId xmlns:p14="http://schemas.microsoft.com/office/powerpoint/2010/main" val="129810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71AB4C-D97E-C4B2-68C3-DA13F7B6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Influx DB</a:t>
            </a:r>
            <a:endParaRPr lang="en-US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8F50405-A554-6F72-A110-EF141023A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806" y="564696"/>
            <a:ext cx="2743198" cy="10205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97DF902-1CB7-7666-6F52-F3D59632F218}"/>
              </a:ext>
            </a:extLst>
          </p:cNvPr>
          <p:cNvSpPr txBox="1"/>
          <p:nvPr/>
        </p:nvSpPr>
        <p:spPr>
          <a:xfrm>
            <a:off x="1299482" y="1232473"/>
            <a:ext cx="5021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Arial"/>
              </a:rPr>
              <a:t>Finished</a:t>
            </a:r>
            <a:r>
              <a:rPr lang="de-DE">
                <a:cs typeface="Arial"/>
              </a:rPr>
              <a:t> Dashboard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E653C605-5065-DB02-32FF-B19F442F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21591" y="1699783"/>
            <a:ext cx="7548343" cy="3901265"/>
          </a:xfrm>
        </p:spPr>
      </p:pic>
    </p:spTree>
    <p:extLst>
      <p:ext uri="{BB962C8B-B14F-4D97-AF65-F5344CB8AC3E}">
        <p14:creationId xmlns:p14="http://schemas.microsoft.com/office/powerpoint/2010/main" val="322434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Structure</a:t>
            </a:r>
            <a:endParaRPr lang="de-DE"/>
          </a:p>
        </p:txBody>
      </p:sp>
      <p:sp>
        <p:nvSpPr>
          <p:cNvPr id="154" name="Inhaltsplatzhalter 153">
            <a:extLst>
              <a:ext uri="{FF2B5EF4-FFF2-40B4-BE49-F238E27FC236}">
                <a16:creationId xmlns:a16="http://schemas.microsoft.com/office/drawing/2014/main" id="{633ACF8E-6E31-284A-A7BF-3AAA807C7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380" y="1694028"/>
            <a:ext cx="5023620" cy="3469944"/>
          </a:xfrm>
        </p:spPr>
        <p:txBody>
          <a:bodyPr lIns="0" tIns="0" rIns="0" bIns="0" anchor="t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Task and </a:t>
            </a:r>
            <a:r>
              <a:rPr lang="de-DE" err="1">
                <a:cs typeface="Arial"/>
              </a:rPr>
              <a:t>given</a:t>
            </a:r>
            <a:r>
              <a:rPr lang="de-DE">
                <a:cs typeface="Arial"/>
              </a:rPr>
              <a:t> Scenario</a:t>
            </a:r>
            <a:endParaRPr lang="de-DE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Solution Architecture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OPC UA and MQTT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Hardware and </a:t>
            </a:r>
            <a:r>
              <a:rPr lang="de-DE" err="1">
                <a:cs typeface="Arial"/>
              </a:rPr>
              <a:t>sensors</a:t>
            </a:r>
            <a:r>
              <a:rPr lang="de-DE">
                <a:cs typeface="Arial"/>
              </a:rPr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Flatter App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>
                <a:cs typeface="Arial"/>
              </a:rPr>
              <a:t>Influx</a:t>
            </a:r>
          </a:p>
        </p:txBody>
      </p:sp>
    </p:spTree>
    <p:extLst>
      <p:ext uri="{BB962C8B-B14F-4D97-AF65-F5344CB8AC3E}">
        <p14:creationId xmlns:p14="http://schemas.microsoft.com/office/powerpoint/2010/main" val="26391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A40522-E2E3-99EF-D4C9-1A47FC0F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600718"/>
            <a:ext cx="5473874" cy="3407314"/>
          </a:xfrm>
        </p:spPr>
        <p:txBody>
          <a:bodyPr lIns="0" tIns="0" rIns="0" bIns="0" anchor="t"/>
          <a:lstStyle/>
          <a:p>
            <a:pPr>
              <a:buFont typeface="Arial"/>
              <a:buChar char="•"/>
            </a:pPr>
            <a:r>
              <a:rPr lang="de-DE">
                <a:cs typeface="Arial"/>
              </a:rPr>
              <a:t>Internet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Things (IoT) is a fundamental </a:t>
            </a:r>
            <a:r>
              <a:rPr lang="de-DE" err="1">
                <a:cs typeface="Arial"/>
              </a:rPr>
              <a:t>prerequisite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Industry 4.0</a:t>
            </a:r>
          </a:p>
          <a:p>
            <a:pPr>
              <a:buFont typeface="Arial"/>
              <a:buChar char="•"/>
            </a:pPr>
            <a:endParaRPr lang="de-DE">
              <a:cs typeface="Arial"/>
            </a:endParaRPr>
          </a:p>
          <a:p>
            <a:pPr>
              <a:buFont typeface="Arial"/>
              <a:buChar char="•"/>
            </a:pPr>
            <a:r>
              <a:rPr lang="de-DE" err="1">
                <a:ea typeface="+mn-lt"/>
                <a:cs typeface="+mn-lt"/>
              </a:rPr>
              <a:t>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enables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cross</a:t>
            </a:r>
            <a:r>
              <a:rPr lang="de-DE">
                <a:ea typeface="+mn-lt"/>
                <a:cs typeface="+mn-lt"/>
              </a:rPr>
              <a:t>-network </a:t>
            </a:r>
            <a:r>
              <a:rPr lang="de-DE" err="1">
                <a:ea typeface="+mn-lt"/>
                <a:cs typeface="+mn-lt"/>
              </a:rPr>
              <a:t>communication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all </a:t>
            </a:r>
            <a:r>
              <a:rPr lang="de-DE" err="1">
                <a:ea typeface="+mn-lt"/>
                <a:cs typeface="+mn-lt"/>
              </a:rPr>
              <a:t>sorts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“</a:t>
            </a:r>
            <a:r>
              <a:rPr lang="de-DE" err="1">
                <a:ea typeface="+mn-lt"/>
                <a:cs typeface="+mn-lt"/>
              </a:rPr>
              <a:t>things</a:t>
            </a:r>
            <a:r>
              <a:rPr lang="de-DE">
                <a:ea typeface="+mn-lt"/>
                <a:cs typeface="+mn-lt"/>
              </a:rPr>
              <a:t>”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de-DE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An important aspect here is the communication of sensor data</a:t>
            </a:r>
            <a:endParaRPr lang="de-DE">
              <a:cs typeface="Arial"/>
            </a:endParaRPr>
          </a:p>
          <a:p>
            <a:pPr>
              <a:buFont typeface="Arial"/>
              <a:buChar char="•"/>
            </a:pPr>
            <a:endParaRPr lang="de-DE">
              <a:cs typeface="Arial"/>
            </a:endParaRPr>
          </a:p>
          <a:p>
            <a:pPr>
              <a:buFont typeface="Arial"/>
              <a:buChar char="•"/>
            </a:pPr>
            <a:r>
              <a:rPr lang="de-DE">
                <a:ea typeface="+mn-lt"/>
                <a:cs typeface="+mn-lt"/>
              </a:rPr>
              <a:t>Sensor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important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control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industrial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processes</a:t>
            </a:r>
            <a:endParaRPr lang="de-DE" err="1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81D4FE-C63B-8701-E93D-729F5FDB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Task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B93CDA09-14BC-103F-6310-E1C39992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19" y="1839913"/>
            <a:ext cx="5207793" cy="29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9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822ECF4-BFE2-7FD9-EE11-F4A8E0F67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287567"/>
            <a:ext cx="10515600" cy="557643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de-DE" b="1">
                <a:cs typeface="Arial"/>
              </a:rPr>
              <a:t>Question:</a:t>
            </a:r>
            <a:r>
              <a:rPr lang="de-DE">
                <a:cs typeface="Arial"/>
              </a:rPr>
              <a:t> </a:t>
            </a:r>
            <a:r>
              <a:rPr lang="de-DE" err="1">
                <a:ea typeface="+mn-lt"/>
                <a:cs typeface="+mn-lt"/>
              </a:rPr>
              <a:t>How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can</a:t>
            </a:r>
            <a:r>
              <a:rPr lang="de-DE">
                <a:ea typeface="+mn-lt"/>
                <a:cs typeface="+mn-lt"/>
              </a:rPr>
              <a:t> I </a:t>
            </a:r>
            <a:r>
              <a:rPr lang="de-DE" err="1">
                <a:ea typeface="+mn-lt"/>
                <a:cs typeface="+mn-lt"/>
              </a:rPr>
              <a:t>capture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sensor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data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 send </a:t>
            </a:r>
            <a:r>
              <a:rPr lang="de-DE" err="1">
                <a:ea typeface="+mn-lt"/>
                <a:cs typeface="+mn-lt"/>
              </a:rPr>
              <a:t>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a </a:t>
            </a:r>
            <a:r>
              <a:rPr lang="de-DE" err="1">
                <a:ea typeface="+mn-lt"/>
                <a:cs typeface="+mn-lt"/>
              </a:rPr>
              <a:t>server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visualization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further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processing</a:t>
            </a:r>
            <a:r>
              <a:rPr lang="de-DE">
                <a:ea typeface="+mn-lt"/>
                <a:cs typeface="+mn-lt"/>
              </a:rPr>
              <a:t>?</a:t>
            </a:r>
            <a:r>
              <a:rPr lang="de-DE">
                <a:cs typeface="Arial"/>
              </a:rPr>
              <a:t> 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473D9F-5059-B719-D1D0-E53784F5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>
                <a:latin typeface="+mn-lt"/>
                <a:ea typeface="+mn-lt"/>
                <a:cs typeface="+mn-lt"/>
              </a:rPr>
              <a:t>Scenario</a:t>
            </a:r>
            <a:endParaRPr lang="de-DE">
              <a:latin typeface="+mn-lt"/>
              <a:ea typeface="+mn-lt"/>
              <a:cs typeface="+mn-lt"/>
            </a:endParaRPr>
          </a:p>
        </p:txBody>
      </p:sp>
      <p:pic>
        <p:nvPicPr>
          <p:cNvPr id="4" name="Grafik 4" descr="Ein Bild, das Fräse enthält.&#10;&#10;Beschreibung automatisch generiert.">
            <a:extLst>
              <a:ext uri="{FF2B5EF4-FFF2-40B4-BE49-F238E27FC236}">
                <a16:creationId xmlns:a16="http://schemas.microsoft.com/office/drawing/2014/main" id="{CCC34EC0-7C6B-AD06-BEA4-BA239617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46" y="2707401"/>
            <a:ext cx="5112705" cy="33951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BFE763B-8372-E55A-B57A-E47D89C680E2}"/>
              </a:ext>
            </a:extLst>
          </p:cNvPr>
          <p:cNvSpPr txBox="1"/>
          <p:nvPr/>
        </p:nvSpPr>
        <p:spPr>
          <a:xfrm>
            <a:off x="521917" y="2113767"/>
            <a:ext cx="6101219" cy="3000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cs typeface="Arial"/>
              </a:rPr>
              <a:t>Example</a:t>
            </a:r>
            <a:r>
              <a:rPr lang="de-DE" b="1">
                <a:cs typeface="Arial"/>
              </a:rPr>
              <a:t>: </a:t>
            </a:r>
            <a:r>
              <a:rPr lang="de-DE">
                <a:ea typeface="+mn-lt"/>
                <a:cs typeface="+mn-lt"/>
              </a:rPr>
              <a:t>Deep-</a:t>
            </a:r>
            <a:r>
              <a:rPr lang="de-DE" err="1">
                <a:ea typeface="+mn-lt"/>
                <a:cs typeface="+mn-lt"/>
              </a:rPr>
              <a:t>drawing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machine</a:t>
            </a:r>
            <a:endParaRPr lang="de-DE">
              <a:ea typeface="+mn-lt"/>
              <a:cs typeface="+mn-lt"/>
            </a:endParaRPr>
          </a:p>
          <a:p>
            <a:endParaRPr lang="en-US"/>
          </a:p>
          <a:p>
            <a:r>
              <a:rPr lang="de-DE" b="1">
                <a:ea typeface="+mn-lt"/>
                <a:cs typeface="+mn-lt"/>
              </a:rPr>
              <a:t>Goal:</a:t>
            </a:r>
            <a:r>
              <a:rPr lang="de-DE">
                <a:ea typeface="+mn-lt"/>
                <a:cs typeface="+mn-lt"/>
              </a:rPr>
              <a:t> Read out </a:t>
            </a:r>
            <a:r>
              <a:rPr lang="de-DE" err="1">
                <a:ea typeface="+mn-lt"/>
                <a:cs typeface="+mn-lt"/>
              </a:rPr>
              <a:t>three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process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temperatures</a:t>
            </a:r>
            <a:endParaRPr lang="de-DE" err="1">
              <a:cs typeface="Arial"/>
            </a:endParaRPr>
          </a:p>
          <a:p>
            <a:endParaRPr lang="de-DE">
              <a:cs typeface="Arial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de-DE">
                <a:cs typeface="Arial"/>
              </a:rPr>
              <a:t>Oil </a:t>
            </a:r>
            <a:r>
              <a:rPr lang="de-DE" err="1">
                <a:cs typeface="Arial"/>
              </a:rPr>
              <a:t>temperature</a:t>
            </a:r>
            <a:endParaRPr lang="de-DE">
              <a:cs typeface="Arial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de-DE">
                <a:cs typeface="Arial"/>
              </a:rPr>
              <a:t>Heat </a:t>
            </a:r>
            <a:r>
              <a:rPr lang="de-DE" err="1">
                <a:cs typeface="Arial"/>
              </a:rPr>
              <a:t>temperature</a:t>
            </a:r>
            <a:endParaRPr lang="de-DE">
              <a:cs typeface="Arial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de-DE">
                <a:cs typeface="Arial"/>
              </a:rPr>
              <a:t>Return </a:t>
            </a:r>
            <a:r>
              <a:rPr lang="de-DE" err="1">
                <a:cs typeface="Arial"/>
              </a:rPr>
              <a:t>heat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temperature</a:t>
            </a:r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transmit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them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means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a network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61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C37DD-7E61-7CDE-CD20-91EA5DF3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Architecture</a:t>
            </a:r>
          </a:p>
        </p:txBody>
      </p:sp>
      <p:pic>
        <p:nvPicPr>
          <p:cNvPr id="18" name="Grafik 17" descr="Server mit einfarbiger Füllung">
            <a:extLst>
              <a:ext uri="{FF2B5EF4-FFF2-40B4-BE49-F238E27FC236}">
                <a16:creationId xmlns:a16="http://schemas.microsoft.com/office/drawing/2014/main" id="{DA17944A-BB7E-956D-D5CD-310DA10A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5282" y="2555312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F94B85F-9353-3991-F690-A14D630063FF}"/>
              </a:ext>
            </a:extLst>
          </p:cNvPr>
          <p:cNvSpPr txBox="1"/>
          <p:nvPr/>
        </p:nvSpPr>
        <p:spPr>
          <a:xfrm>
            <a:off x="5419162" y="3469712"/>
            <a:ext cx="206663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 b="1"/>
              <a:t>Server (Raspberry Pi)</a:t>
            </a:r>
          </a:p>
          <a:p>
            <a:pPr algn="ctr"/>
            <a:endParaRPr lang="en-DE" sz="11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/>
              <a:t>OPC UA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/>
              <a:t>MQTT Broker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/>
              <a:t>Influx DB</a:t>
            </a:r>
          </a:p>
        </p:txBody>
      </p:sp>
      <p:pic>
        <p:nvPicPr>
          <p:cNvPr id="21" name="Grafik 20" descr="Smartphone mit einfarbiger Füllung">
            <a:extLst>
              <a:ext uri="{FF2B5EF4-FFF2-40B4-BE49-F238E27FC236}">
                <a16:creationId xmlns:a16="http://schemas.microsoft.com/office/drawing/2014/main" id="{C9C00588-4AFD-349B-3422-66A0922A4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8926" y="1096615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0F16468-92FE-50A2-A4AF-E5AD02BB6F7A}"/>
              </a:ext>
            </a:extLst>
          </p:cNvPr>
          <p:cNvSpPr txBox="1"/>
          <p:nvPr/>
        </p:nvSpPr>
        <p:spPr>
          <a:xfrm>
            <a:off x="9570718" y="5456226"/>
            <a:ext cx="91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Client PC</a:t>
            </a:r>
          </a:p>
        </p:txBody>
      </p:sp>
      <p:pic>
        <p:nvPicPr>
          <p:cNvPr id="24" name="Grafik 23" descr="Laptop mit einfarbiger Füllung">
            <a:extLst>
              <a:ext uri="{FF2B5EF4-FFF2-40B4-BE49-F238E27FC236}">
                <a16:creationId xmlns:a16="http://schemas.microsoft.com/office/drawing/2014/main" id="{B86C0924-F517-52A2-B312-F7030DA5E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0719" y="4672631"/>
            <a:ext cx="914400" cy="914400"/>
          </a:xfrm>
          <a:prstGeom prst="rect">
            <a:avLst/>
          </a:prstGeom>
        </p:spPr>
      </p:pic>
      <p:pic>
        <p:nvPicPr>
          <p:cNvPr id="26" name="Grafik 25" descr="Balkendiagramm mit einfarbiger Füllung">
            <a:extLst>
              <a:ext uri="{FF2B5EF4-FFF2-40B4-BE49-F238E27FC236}">
                <a16:creationId xmlns:a16="http://schemas.microsoft.com/office/drawing/2014/main" id="{6BE676E3-93D8-E69D-47BA-B30853E20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6126" y="4608623"/>
            <a:ext cx="914400" cy="9144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2B2CCA48-09AF-810D-4F34-C43FBD8FFA33}"/>
              </a:ext>
            </a:extLst>
          </p:cNvPr>
          <p:cNvSpPr txBox="1"/>
          <p:nvPr/>
        </p:nvSpPr>
        <p:spPr>
          <a:xfrm>
            <a:off x="10058537" y="2032869"/>
            <a:ext cx="91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Flutter App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6EA85E-8CD4-90C0-A914-E6C0869CB26D}"/>
              </a:ext>
            </a:extLst>
          </p:cNvPr>
          <p:cNvSpPr txBox="1"/>
          <p:nvPr/>
        </p:nvSpPr>
        <p:spPr>
          <a:xfrm>
            <a:off x="10567508" y="5476358"/>
            <a:ext cx="914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Dashboard</a:t>
            </a:r>
          </a:p>
        </p:txBody>
      </p:sp>
      <p:pic>
        <p:nvPicPr>
          <p:cNvPr id="69" name="Grafik 68" descr="Drahtlosrouter mit einfarbiger Füllung">
            <a:extLst>
              <a:ext uri="{FF2B5EF4-FFF2-40B4-BE49-F238E27FC236}">
                <a16:creationId xmlns:a16="http://schemas.microsoft.com/office/drawing/2014/main" id="{507EC8A2-6E06-AF0A-3DFC-18F33BE9FA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19106" y="1125903"/>
            <a:ext cx="914400" cy="914400"/>
          </a:xfrm>
          <a:prstGeom prst="rect">
            <a:avLst/>
          </a:prstGeom>
        </p:spPr>
      </p:pic>
      <p:sp>
        <p:nvSpPr>
          <p:cNvPr id="70" name="Textfeld 69">
            <a:extLst>
              <a:ext uri="{FF2B5EF4-FFF2-40B4-BE49-F238E27FC236}">
                <a16:creationId xmlns:a16="http://schemas.microsoft.com/office/drawing/2014/main" id="{DF01D21D-5992-B919-A022-26B1A146B316}"/>
              </a:ext>
            </a:extLst>
          </p:cNvPr>
          <p:cNvSpPr txBox="1"/>
          <p:nvPr/>
        </p:nvSpPr>
        <p:spPr>
          <a:xfrm>
            <a:off x="639342" y="1998168"/>
            <a:ext cx="1060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Temp</a:t>
            </a:r>
            <a:r>
              <a:rPr lang="de-DE" sz="1100" err="1"/>
              <a:t>era</a:t>
            </a:r>
            <a:r>
              <a:rPr lang="en-DE" sz="1100" err="1"/>
              <a:t>ture</a:t>
            </a:r>
            <a:r>
              <a:rPr lang="en-DE" sz="1100"/>
              <a:t> Sensor 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26769C5C-54B8-DEDA-6587-4D9751341F35}"/>
              </a:ext>
            </a:extLst>
          </p:cNvPr>
          <p:cNvSpPr txBox="1"/>
          <p:nvPr/>
        </p:nvSpPr>
        <p:spPr>
          <a:xfrm>
            <a:off x="1617628" y="1951333"/>
            <a:ext cx="131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Client 1</a:t>
            </a:r>
            <a:br>
              <a:rPr lang="en-DE" sz="1100"/>
            </a:br>
            <a:r>
              <a:rPr lang="en-DE" sz="1100"/>
              <a:t>(Raspberry Pi)</a:t>
            </a:r>
          </a:p>
        </p:txBody>
      </p:sp>
      <p:pic>
        <p:nvPicPr>
          <p:cNvPr id="73" name="Grafik 72" descr="Drahtlosrouter mit einfarbiger Füllung">
            <a:extLst>
              <a:ext uri="{FF2B5EF4-FFF2-40B4-BE49-F238E27FC236}">
                <a16:creationId xmlns:a16="http://schemas.microsoft.com/office/drawing/2014/main" id="{C46EB13A-EEBF-7C7B-7926-C339CF2A5B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7247" y="2568138"/>
            <a:ext cx="914400" cy="9144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82CF41DB-A9F4-4D0B-D4C9-8CF257054D2B}"/>
              </a:ext>
            </a:extLst>
          </p:cNvPr>
          <p:cNvSpPr txBox="1"/>
          <p:nvPr/>
        </p:nvSpPr>
        <p:spPr>
          <a:xfrm>
            <a:off x="647483" y="3440403"/>
            <a:ext cx="1060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Temp</a:t>
            </a:r>
            <a:r>
              <a:rPr lang="de-DE" sz="1100" err="1"/>
              <a:t>era</a:t>
            </a:r>
            <a:r>
              <a:rPr lang="en-DE" sz="1100" err="1"/>
              <a:t>ture</a:t>
            </a:r>
            <a:r>
              <a:rPr lang="en-DE" sz="1100"/>
              <a:t> Sensor 2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F88B0EF-99D7-0BDD-1738-F18B5D14E3F9}"/>
              </a:ext>
            </a:extLst>
          </p:cNvPr>
          <p:cNvSpPr txBox="1"/>
          <p:nvPr/>
        </p:nvSpPr>
        <p:spPr>
          <a:xfrm>
            <a:off x="1625769" y="3393568"/>
            <a:ext cx="131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Client 2</a:t>
            </a:r>
            <a:br>
              <a:rPr lang="en-DE" sz="1100"/>
            </a:br>
            <a:r>
              <a:rPr lang="en-DE" sz="1100"/>
              <a:t>(Raspberry Pi)</a:t>
            </a:r>
          </a:p>
        </p:txBody>
      </p:sp>
      <p:pic>
        <p:nvPicPr>
          <p:cNvPr id="77" name="Grafik 76" descr="Drahtlosrouter mit einfarbiger Füllung">
            <a:extLst>
              <a:ext uri="{FF2B5EF4-FFF2-40B4-BE49-F238E27FC236}">
                <a16:creationId xmlns:a16="http://schemas.microsoft.com/office/drawing/2014/main" id="{66924303-1095-1A70-111E-D7B11639F8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2099" y="4333671"/>
            <a:ext cx="914400" cy="91440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1B0D1AA-218B-1945-81A3-352D64105685}"/>
              </a:ext>
            </a:extLst>
          </p:cNvPr>
          <p:cNvSpPr txBox="1"/>
          <p:nvPr/>
        </p:nvSpPr>
        <p:spPr>
          <a:xfrm>
            <a:off x="639342" y="5202148"/>
            <a:ext cx="1060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Temp</a:t>
            </a:r>
            <a:r>
              <a:rPr lang="de-DE" sz="1100" err="1"/>
              <a:t>era</a:t>
            </a:r>
            <a:r>
              <a:rPr lang="en-DE" sz="1100" err="1"/>
              <a:t>ture</a:t>
            </a:r>
            <a:r>
              <a:rPr lang="en-DE" sz="1100"/>
              <a:t> Sensor 3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049002A-11A8-AC8B-5DDB-C35AD7928E0B}"/>
              </a:ext>
            </a:extLst>
          </p:cNvPr>
          <p:cNvSpPr txBox="1"/>
          <p:nvPr/>
        </p:nvSpPr>
        <p:spPr>
          <a:xfrm>
            <a:off x="2630621" y="5159101"/>
            <a:ext cx="131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Client 3</a:t>
            </a:r>
            <a:br>
              <a:rPr lang="en-DE" sz="1100"/>
            </a:br>
            <a:r>
              <a:rPr lang="en-DE" sz="1100"/>
              <a:t>(Raspberry Pi)</a:t>
            </a:r>
          </a:p>
        </p:txBody>
      </p:sp>
      <p:pic>
        <p:nvPicPr>
          <p:cNvPr id="81" name="Grafik 80" descr="Thermometer mit einfarbiger Füllung">
            <a:extLst>
              <a:ext uri="{FF2B5EF4-FFF2-40B4-BE49-F238E27FC236}">
                <a16:creationId xmlns:a16="http://schemas.microsoft.com/office/drawing/2014/main" id="{24CDF38F-CE38-FBCB-0FB8-B7BCEE8E10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8542" y="1141886"/>
            <a:ext cx="914400" cy="914400"/>
          </a:xfrm>
          <a:prstGeom prst="rect">
            <a:avLst/>
          </a:prstGeom>
        </p:spPr>
      </p:pic>
      <p:pic>
        <p:nvPicPr>
          <p:cNvPr id="82" name="Grafik 81" descr="Thermometer mit einfarbiger Füllung">
            <a:extLst>
              <a:ext uri="{FF2B5EF4-FFF2-40B4-BE49-F238E27FC236}">
                <a16:creationId xmlns:a16="http://schemas.microsoft.com/office/drawing/2014/main" id="{A0643F5D-F0A0-FF6D-49DE-02319BC4BC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705" y="2526003"/>
            <a:ext cx="914400" cy="914400"/>
          </a:xfrm>
          <a:prstGeom prst="rect">
            <a:avLst/>
          </a:prstGeom>
        </p:spPr>
      </p:pic>
      <p:pic>
        <p:nvPicPr>
          <p:cNvPr id="83" name="Grafik 82" descr="Thermometer mit einfarbiger Füllung">
            <a:extLst>
              <a:ext uri="{FF2B5EF4-FFF2-40B4-BE49-F238E27FC236}">
                <a16:creationId xmlns:a16="http://schemas.microsoft.com/office/drawing/2014/main" id="{3BAC02BF-7EAE-079C-CE4E-AE9011E7E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2564" y="4284853"/>
            <a:ext cx="914400" cy="914400"/>
          </a:xfrm>
          <a:prstGeom prst="rect">
            <a:avLst/>
          </a:prstGeom>
        </p:spPr>
      </p:pic>
      <p:pic>
        <p:nvPicPr>
          <p:cNvPr id="85" name="Grafik 84" descr="Fernsehen mit einfarbiger Füllung">
            <a:extLst>
              <a:ext uri="{FF2B5EF4-FFF2-40B4-BE49-F238E27FC236}">
                <a16:creationId xmlns:a16="http://schemas.microsoft.com/office/drawing/2014/main" id="{6A8A8A9C-F9FA-0B08-B43C-B7315BF9BC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0740" y="5162450"/>
            <a:ext cx="818334" cy="818334"/>
          </a:xfrm>
          <a:prstGeom prst="rect">
            <a:avLst/>
          </a:prstGeom>
        </p:spPr>
      </p:pic>
      <p:sp>
        <p:nvSpPr>
          <p:cNvPr id="86" name="Textfeld 85">
            <a:extLst>
              <a:ext uri="{FF2B5EF4-FFF2-40B4-BE49-F238E27FC236}">
                <a16:creationId xmlns:a16="http://schemas.microsoft.com/office/drawing/2014/main" id="{3DAA7097-B013-26D5-9D6A-3951CCEBD411}"/>
              </a:ext>
            </a:extLst>
          </p:cNvPr>
          <p:cNvSpPr txBox="1"/>
          <p:nvPr/>
        </p:nvSpPr>
        <p:spPr>
          <a:xfrm>
            <a:off x="1662942" y="5830036"/>
            <a:ext cx="12720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Matrix dot display</a:t>
            </a:r>
          </a:p>
        </p:txBody>
      </p:sp>
      <p:pic>
        <p:nvPicPr>
          <p:cNvPr id="88" name="Grafik 87" descr="Posteingang mit einfarbiger Füllung">
            <a:extLst>
              <a:ext uri="{FF2B5EF4-FFF2-40B4-BE49-F238E27FC236}">
                <a16:creationId xmlns:a16="http://schemas.microsoft.com/office/drawing/2014/main" id="{6B0E1233-6C31-77CF-460D-60AA9D2F50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63193" y="4136920"/>
            <a:ext cx="720195" cy="720195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D756A074-7325-5D3F-BA0F-FCDAC82A8966}"/>
              </a:ext>
            </a:extLst>
          </p:cNvPr>
          <p:cNvSpPr txBox="1"/>
          <p:nvPr/>
        </p:nvSpPr>
        <p:spPr>
          <a:xfrm>
            <a:off x="1807727" y="4727993"/>
            <a:ext cx="1060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100"/>
              <a:t>Hardware</a:t>
            </a:r>
            <a:br>
              <a:rPr lang="en-DE" sz="1100"/>
            </a:br>
            <a:r>
              <a:rPr lang="en-DE" sz="1100"/>
              <a:t>Button</a:t>
            </a:r>
          </a:p>
        </p:txBody>
      </p: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CA77007E-EDDA-1B29-97BF-A1DA1C7509E2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6909682" y="1553815"/>
            <a:ext cx="3179244" cy="145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feld 93">
            <a:extLst>
              <a:ext uri="{FF2B5EF4-FFF2-40B4-BE49-F238E27FC236}">
                <a16:creationId xmlns:a16="http://schemas.microsoft.com/office/drawing/2014/main" id="{0BE230EF-7295-17D7-5E65-D6881E244891}"/>
              </a:ext>
            </a:extLst>
          </p:cNvPr>
          <p:cNvSpPr txBox="1"/>
          <p:nvPr/>
        </p:nvSpPr>
        <p:spPr>
          <a:xfrm rot="20197817">
            <a:off x="8100038" y="1842589"/>
            <a:ext cx="1362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/>
              <a:t>MQTT</a:t>
            </a:r>
          </a:p>
        </p:txBody>
      </p: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CDD57B70-DE01-3D53-EE3A-2251D8CD05A4}"/>
              </a:ext>
            </a:extLst>
          </p:cNvPr>
          <p:cNvCxnSpPr>
            <a:cxnSpLocks/>
            <a:stCxn id="18" idx="3"/>
            <a:endCxn id="24" idx="1"/>
          </p:cNvCxnSpPr>
          <p:nvPr/>
        </p:nvCxnSpPr>
        <p:spPr>
          <a:xfrm>
            <a:off x="6909682" y="3012512"/>
            <a:ext cx="2661037" cy="211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feld 97">
            <a:extLst>
              <a:ext uri="{FF2B5EF4-FFF2-40B4-BE49-F238E27FC236}">
                <a16:creationId xmlns:a16="http://schemas.microsoft.com/office/drawing/2014/main" id="{1089F558-6736-2D13-8FA0-E7590EAC1A90}"/>
              </a:ext>
            </a:extLst>
          </p:cNvPr>
          <p:cNvSpPr txBox="1"/>
          <p:nvPr/>
        </p:nvSpPr>
        <p:spPr>
          <a:xfrm rot="2358246">
            <a:off x="8082099" y="3981342"/>
            <a:ext cx="116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/>
              <a:t>Web Client</a:t>
            </a: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7DD3D226-9C04-7BFA-A6A7-4983D8940FC1}"/>
              </a:ext>
            </a:extLst>
          </p:cNvPr>
          <p:cNvCxnSpPr>
            <a:stCxn id="69" idx="3"/>
            <a:endCxn id="18" idx="1"/>
          </p:cNvCxnSpPr>
          <p:nvPr/>
        </p:nvCxnSpPr>
        <p:spPr>
          <a:xfrm>
            <a:off x="2733506" y="1583103"/>
            <a:ext cx="3261776" cy="142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2BE3A362-CA08-46A4-E778-19DAB3515722}"/>
              </a:ext>
            </a:extLst>
          </p:cNvPr>
          <p:cNvCxnSpPr>
            <a:stCxn id="73" idx="3"/>
            <a:endCxn id="18" idx="1"/>
          </p:cNvCxnSpPr>
          <p:nvPr/>
        </p:nvCxnSpPr>
        <p:spPr>
          <a:xfrm flipV="1">
            <a:off x="2741647" y="3012512"/>
            <a:ext cx="3253635" cy="1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FF34049E-522E-3531-A72F-51FF4143D6A5}"/>
              </a:ext>
            </a:extLst>
          </p:cNvPr>
          <p:cNvCxnSpPr>
            <a:stCxn id="77" idx="3"/>
            <a:endCxn id="18" idx="1"/>
          </p:cNvCxnSpPr>
          <p:nvPr/>
        </p:nvCxnSpPr>
        <p:spPr>
          <a:xfrm flipV="1">
            <a:off x="3746499" y="3012512"/>
            <a:ext cx="2248783" cy="177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E4DD6FE-606C-1615-1901-441257AA0FCD}"/>
              </a:ext>
            </a:extLst>
          </p:cNvPr>
          <p:cNvSpPr txBox="1"/>
          <p:nvPr/>
        </p:nvSpPr>
        <p:spPr>
          <a:xfrm rot="1141600">
            <a:off x="4040246" y="1970789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/>
              <a:t>OPC UA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5F639DC8-5B8C-595C-BCA2-0B7F4C136FFA}"/>
              </a:ext>
            </a:extLst>
          </p:cNvPr>
          <p:cNvSpPr txBox="1"/>
          <p:nvPr/>
        </p:nvSpPr>
        <p:spPr>
          <a:xfrm>
            <a:off x="3673277" y="2750902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/>
              <a:t>OPC UA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EC4957FB-93D1-6C42-7376-840A369A9862}"/>
              </a:ext>
            </a:extLst>
          </p:cNvPr>
          <p:cNvSpPr txBox="1"/>
          <p:nvPr/>
        </p:nvSpPr>
        <p:spPr>
          <a:xfrm rot="19374417">
            <a:off x="3942663" y="3815496"/>
            <a:ext cx="1234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/>
              <a:t>OPC UA</a:t>
            </a:r>
          </a:p>
        </p:txBody>
      </p:sp>
    </p:spTree>
    <p:extLst>
      <p:ext uri="{BB962C8B-B14F-4D97-AF65-F5344CB8AC3E}">
        <p14:creationId xmlns:p14="http://schemas.microsoft.com/office/powerpoint/2010/main" val="1669599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82E921D-B40C-2F57-3E56-A395CA48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05" y="2015406"/>
            <a:ext cx="4739640" cy="399293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AE55DA-E6E3-60C0-E337-4C1BBA963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84" y="1238710"/>
            <a:ext cx="10515600" cy="951111"/>
          </a:xfrm>
        </p:spPr>
        <p:txBody>
          <a:bodyPr lIns="0" tIns="0" rIns="0" bIns="0" anchor="t"/>
          <a:lstStyle/>
          <a:p>
            <a:r>
              <a:rPr lang="en-US">
                <a:ea typeface="+mn-lt"/>
                <a:cs typeface="+mn-lt"/>
              </a:rPr>
              <a:t>MQTT - open network protocol for machine-to-machine communication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935EFFF-73C8-D640-E11C-501E86253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09711"/>
            <a:ext cx="2743200" cy="70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3D3EA4-4662-B0FB-FEAA-330BE75B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23" y="2232848"/>
            <a:ext cx="5560063" cy="2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8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44935" y="1206960"/>
            <a:ext cx="10515600" cy="612444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OPC UA - Extensible and </a:t>
            </a:r>
            <a:r>
              <a:rPr lang="de-DE" dirty="0" err="1">
                <a:ea typeface="+mn-lt"/>
                <a:cs typeface="+mn-lt"/>
              </a:rPr>
              <a:t>platform</a:t>
            </a:r>
            <a:r>
              <a:rPr lang="de-DE" dirty="0">
                <a:ea typeface="+mn-lt"/>
                <a:cs typeface="+mn-lt"/>
              </a:rPr>
              <a:t>-independent </a:t>
            </a:r>
            <a:r>
              <a:rPr lang="de-DE" dirty="0" err="1">
                <a:ea typeface="+mn-lt"/>
                <a:cs typeface="+mn-lt"/>
              </a:rPr>
              <a:t>standard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platform</a:t>
            </a:r>
            <a:r>
              <a:rPr lang="de-DE" dirty="0">
                <a:ea typeface="+mn-lt"/>
                <a:cs typeface="+mn-lt"/>
              </a:rPr>
              <a:t>-independent </a:t>
            </a:r>
            <a:r>
              <a:rPr lang="de-DE" dirty="0" err="1">
                <a:ea typeface="+mn-lt"/>
                <a:cs typeface="+mn-lt"/>
              </a:rPr>
              <a:t>data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exchange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usually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industrial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applications</a:t>
            </a:r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  <a:p>
            <a:endParaRPr lang="de-DE" dirty="0"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C11823-575F-531A-FC33-7D68FF99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75409"/>
            <a:ext cx="2743200" cy="5075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BF156C8-87E9-6539-A89E-2B3CC55F8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32"/>
          <a:stretch/>
        </p:blipFill>
        <p:spPr>
          <a:xfrm>
            <a:off x="5853594" y="1819404"/>
            <a:ext cx="5579870" cy="1691523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5BD91A8-49D9-2AEB-E43B-856E14CB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4" y="1757472"/>
            <a:ext cx="5566063" cy="39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9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03775B6-222A-441F-CA94-D1EE41118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511" y="4093822"/>
            <a:ext cx="1472426" cy="14864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43533D-14AF-17A9-D701-9AE10ECF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Hardware and Sensors</a:t>
            </a:r>
            <a:endParaRPr lang="en-US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EBC4BA-4A21-128D-1119-5ED021DA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17" y="1231145"/>
            <a:ext cx="4900281" cy="3701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6AF55-A75E-860A-53D2-3FF8AD875523}"/>
              </a:ext>
            </a:extLst>
          </p:cNvPr>
          <p:cNvSpPr txBox="1"/>
          <p:nvPr/>
        </p:nvSpPr>
        <p:spPr>
          <a:xfrm>
            <a:off x="6350000" y="2857500"/>
            <a:ext cx="449897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DS28B20 – digital temperature sensor with one wire protocol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5B269-8241-9434-A8F3-FB1849B72D38}"/>
              </a:ext>
            </a:extLst>
          </p:cNvPr>
          <p:cNvSpPr txBox="1"/>
          <p:nvPr/>
        </p:nvSpPr>
        <p:spPr>
          <a:xfrm>
            <a:off x="6349999" y="1068916"/>
            <a:ext cx="449897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Raspberry Pi serves as an IOT-Device connected over </a:t>
            </a:r>
            <a:r>
              <a:rPr lang="en-US" err="1">
                <a:cs typeface="Arial"/>
              </a:rPr>
              <a:t>Wifi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Netzwerk</a:t>
            </a:r>
          </a:p>
          <a:p>
            <a:endParaRPr lang="en-US"/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53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CD3223-FC4E-CE37-8D39-12C37DA7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Matrix Display "MAX7219 Dot Matrix"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86004-4B9D-8CD4-3A5F-2AFBAAC326D9}"/>
              </a:ext>
            </a:extLst>
          </p:cNvPr>
          <p:cNvSpPr txBox="1"/>
          <p:nvPr/>
        </p:nvSpPr>
        <p:spPr>
          <a:xfrm>
            <a:off x="6656294" y="1596838"/>
            <a:ext cx="4832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Top Down View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3B24D97-7FF1-F386-6502-3166849C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60922" y="1395881"/>
            <a:ext cx="3985364" cy="52248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DE078F-3CD2-4C62-B575-24A6FD2EC0C1}"/>
              </a:ext>
            </a:extLst>
          </p:cNvPr>
          <p:cNvSpPr/>
          <p:nvPr/>
        </p:nvSpPr>
        <p:spPr>
          <a:xfrm>
            <a:off x="6800973" y="2174543"/>
            <a:ext cx="2454233" cy="1781299"/>
          </a:xfrm>
          <a:prstGeom prst="rect">
            <a:avLst/>
          </a:prstGeom>
          <a:solidFill>
            <a:srgbClr val="00B0F0">
              <a:alpha val="37000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AB697-A927-E7AC-38D9-E939AEAEC0D8}"/>
              </a:ext>
            </a:extLst>
          </p:cNvPr>
          <p:cNvSpPr/>
          <p:nvPr/>
        </p:nvSpPr>
        <p:spPr>
          <a:xfrm>
            <a:off x="8829674" y="4836594"/>
            <a:ext cx="2058389" cy="791689"/>
          </a:xfrm>
          <a:prstGeom prst="rect">
            <a:avLst/>
          </a:prstGeom>
          <a:solidFill>
            <a:srgbClr val="21802B">
              <a:alpha val="47000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E570E5-AF19-399F-4BF3-0C88B503C4A7}"/>
              </a:ext>
            </a:extLst>
          </p:cNvPr>
          <p:cNvSpPr/>
          <p:nvPr/>
        </p:nvSpPr>
        <p:spPr>
          <a:xfrm>
            <a:off x="7612453" y="4242828"/>
            <a:ext cx="831272" cy="1345871"/>
          </a:xfrm>
          <a:prstGeom prst="rect">
            <a:avLst/>
          </a:prstGeom>
          <a:solidFill>
            <a:srgbClr val="C40A0A">
              <a:alpha val="33000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608B3-7374-240D-C217-A4532D55CF86}"/>
              </a:ext>
            </a:extLst>
          </p:cNvPr>
          <p:cNvSpPr txBox="1"/>
          <p:nvPr/>
        </p:nvSpPr>
        <p:spPr>
          <a:xfrm>
            <a:off x="9245435" y="2333006"/>
            <a:ext cx="1484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Raspberry pi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69F0D-8593-91ED-6559-069B229A4B74}"/>
              </a:ext>
            </a:extLst>
          </p:cNvPr>
          <p:cNvSpPr txBox="1"/>
          <p:nvPr/>
        </p:nvSpPr>
        <p:spPr>
          <a:xfrm>
            <a:off x="7523513" y="5588824"/>
            <a:ext cx="16823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Temp Sensor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D49836-DF41-7BF7-D953-5B80EAB3D7C8}"/>
              </a:ext>
            </a:extLst>
          </p:cNvPr>
          <p:cNvSpPr txBox="1"/>
          <p:nvPr/>
        </p:nvSpPr>
        <p:spPr>
          <a:xfrm>
            <a:off x="9255330" y="5628408"/>
            <a:ext cx="1969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Matrix display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0A9E0-8C80-5032-7267-1A1CCFB3FB53}"/>
              </a:ext>
            </a:extLst>
          </p:cNvPr>
          <p:cNvSpPr/>
          <p:nvPr/>
        </p:nvSpPr>
        <p:spPr>
          <a:xfrm>
            <a:off x="10878167" y="5024621"/>
            <a:ext cx="752104" cy="603663"/>
          </a:xfrm>
          <a:prstGeom prst="rect">
            <a:avLst/>
          </a:prstGeom>
          <a:solidFill>
            <a:srgbClr val="00B0F0">
              <a:alpha val="37000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C5757-8704-AE5F-D032-C772A5DF9D40}"/>
              </a:ext>
            </a:extLst>
          </p:cNvPr>
          <p:cNvSpPr txBox="1"/>
          <p:nvPr/>
        </p:nvSpPr>
        <p:spPr>
          <a:xfrm>
            <a:off x="10878291" y="5628408"/>
            <a:ext cx="10588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Button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85CCD870-DA87-CBC5-D9A2-B047EFD0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5" y="1301832"/>
            <a:ext cx="6276108" cy="47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D7F3617CEAD714BB8EE95FA576225F4" ma:contentTypeVersion="38" ma:contentTypeDescription="Ein neues Dokument erstellen." ma:contentTypeScope="" ma:versionID="fef53cb0e975beda59d8f32c06cb1137">
  <xsd:schema xmlns:xsd="http://www.w3.org/2001/XMLSchema" xmlns:xs="http://www.w3.org/2001/XMLSchema" xmlns:p="http://schemas.microsoft.com/office/2006/metadata/properties" xmlns:ns2="1ad110a8-dbcb-4006-9ad9-6e24c22d7fce" xmlns:ns3="41f6613d-4791-41f6-9cd2-2ea76c2e12b2" targetNamespace="http://schemas.microsoft.com/office/2006/metadata/properties" ma:root="true" ma:fieldsID="ede60b4f8eb2ba5d58422637555ef8d1" ns2:_="" ns3:_="">
    <xsd:import namespace="1ad110a8-dbcb-4006-9ad9-6e24c22d7fce"/>
    <xsd:import namespace="41f6613d-4791-41f6-9cd2-2ea76c2e12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110a8-dbcb-4006-9ad9-6e24c22d7f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7" nillable="true" ma:displayName="Notebook Type" ma:internalName="NotebookType">
      <xsd:simpleType>
        <xsd:restriction base="dms:Text"/>
      </xsd:simpleType>
    </xsd:element>
    <xsd:element name="FolderType" ma:index="18" nillable="true" ma:displayName="Folder Type" ma:internalName="FolderType">
      <xsd:simpleType>
        <xsd:restriction base="dms:Text"/>
      </xsd:simpleType>
    </xsd:element>
    <xsd:element name="CultureName" ma:index="19" nillable="true" ma:displayName="Culture Name" ma:internalName="CultureName">
      <xsd:simpleType>
        <xsd:restriction base="dms:Text"/>
      </xsd:simpleType>
    </xsd:element>
    <xsd:element name="AppVersion" ma:index="20" nillable="true" ma:displayName="App Version" ma:internalName="AppVersion">
      <xsd:simpleType>
        <xsd:restriction base="dms:Text"/>
      </xsd:simpleType>
    </xsd:element>
    <xsd:element name="TeamsChannelId" ma:index="21" nillable="true" ma:displayName="Teams Channel Id" ma:internalName="TeamsChannelId">
      <xsd:simpleType>
        <xsd:restriction base="dms:Text"/>
      </xsd:simpleType>
    </xsd:element>
    <xsd:element name="Owner" ma:index="22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3" nillable="true" ma:displayName="Math Settings" ma:internalName="Math_Settings">
      <xsd:simpleType>
        <xsd:restriction base="dms:Text"/>
      </xsd:simpleType>
    </xsd:element>
    <xsd:element name="DefaultSectionNames" ma:index="2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5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6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7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8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9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0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31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2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3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4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5" nillable="true" ma:displayName="Is Collaboration Space Locked" ma:internalName="Is_Collaboration_Space_Locked">
      <xsd:simpleType>
        <xsd:restriction base="dms:Boolean"/>
      </xsd:simpleType>
    </xsd:element>
    <xsd:element name="IsNotebookLocked" ma:index="36" nillable="true" ma:displayName="Is Notebook Locked" ma:internalName="IsNotebookLocked">
      <xsd:simpleType>
        <xsd:restriction base="dms:Boolean"/>
      </xsd:simpleType>
    </xsd:element>
    <xsd:element name="MediaServiceAutoKeyPoints" ma:index="3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  <xsd:element name="MediaLengthInSeconds" ma:index="4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43" nillable="true" ma:taxonomy="true" ma:internalName="lcf76f155ced4ddcb4097134ff3c332f" ma:taxonomyFieldName="MediaServiceImageTags" ma:displayName="Bildmarkierungen" ma:readOnly="false" ma:fieldId="{5cf76f15-5ced-4ddc-b409-7134ff3c332f}" ma:taxonomyMulti="true" ma:sspId="ab98b3f0-59e7-4037-9bde-be0220ce9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f6613d-4791-41f6-9cd2-2ea76c2e12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1" nillable="true" ma:displayName="Taxonomy Catch All Column" ma:hidden="true" ma:list="{4116ddfe-b50b-4c12-8e35-ff5ffee1961f}" ma:internalName="TaxCatchAll" ma:showField="CatchAllData" ma:web="41f6613d-4791-41f6-9cd2-2ea76c2e12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th_Settings xmlns="1ad110a8-dbcb-4006-9ad9-6e24c22d7fce" xsi:nil="true"/>
    <Templates xmlns="1ad110a8-dbcb-4006-9ad9-6e24c22d7fce" xsi:nil="true"/>
    <Members xmlns="1ad110a8-dbcb-4006-9ad9-6e24c22d7fce">
      <UserInfo>
        <DisplayName/>
        <AccountId xsi:nil="true"/>
        <AccountType/>
      </UserInfo>
    </Members>
    <Self_Registration_Enabled xmlns="1ad110a8-dbcb-4006-9ad9-6e24c22d7fce" xsi:nil="true"/>
    <Has_Leaders_Only_SectionGroup xmlns="1ad110a8-dbcb-4006-9ad9-6e24c22d7fce" xsi:nil="true"/>
    <Distribution_Groups xmlns="1ad110a8-dbcb-4006-9ad9-6e24c22d7fce" xsi:nil="true"/>
    <TeamsChannelId xmlns="1ad110a8-dbcb-4006-9ad9-6e24c22d7fce" xsi:nil="true"/>
    <Invited_Leaders xmlns="1ad110a8-dbcb-4006-9ad9-6e24c22d7fce" xsi:nil="true"/>
    <IsNotebookLocked xmlns="1ad110a8-dbcb-4006-9ad9-6e24c22d7fce" xsi:nil="true"/>
    <DefaultSectionNames xmlns="1ad110a8-dbcb-4006-9ad9-6e24c22d7fce" xsi:nil="true"/>
    <LMS_Mappings xmlns="1ad110a8-dbcb-4006-9ad9-6e24c22d7fce" xsi:nil="true"/>
    <Is_Collaboration_Space_Locked xmlns="1ad110a8-dbcb-4006-9ad9-6e24c22d7fce" xsi:nil="true"/>
    <NotebookType xmlns="1ad110a8-dbcb-4006-9ad9-6e24c22d7fce" xsi:nil="true"/>
    <Leaders xmlns="1ad110a8-dbcb-4006-9ad9-6e24c22d7fce">
      <UserInfo>
        <DisplayName/>
        <AccountId xsi:nil="true"/>
        <AccountType/>
      </UserInfo>
    </Leaders>
    <lcf76f155ced4ddcb4097134ff3c332f xmlns="1ad110a8-dbcb-4006-9ad9-6e24c22d7fce">
      <Terms xmlns="http://schemas.microsoft.com/office/infopath/2007/PartnerControls"/>
    </lcf76f155ced4ddcb4097134ff3c332f>
    <Member_Groups xmlns="1ad110a8-dbcb-4006-9ad9-6e24c22d7fce">
      <UserInfo>
        <DisplayName/>
        <AccountId xsi:nil="true"/>
        <AccountType/>
      </UserInfo>
    </Member_Groups>
    <TaxCatchAll xmlns="41f6613d-4791-41f6-9cd2-2ea76c2e12b2" xsi:nil="true"/>
    <Owner xmlns="1ad110a8-dbcb-4006-9ad9-6e24c22d7fce">
      <UserInfo>
        <DisplayName/>
        <AccountId xsi:nil="true"/>
        <AccountType/>
      </UserInfo>
    </Owner>
    <AppVersion xmlns="1ad110a8-dbcb-4006-9ad9-6e24c22d7fce" xsi:nil="true"/>
    <Invited_Members xmlns="1ad110a8-dbcb-4006-9ad9-6e24c22d7fce" xsi:nil="true"/>
    <FolderType xmlns="1ad110a8-dbcb-4006-9ad9-6e24c22d7fce" xsi:nil="true"/>
    <CultureName xmlns="1ad110a8-dbcb-4006-9ad9-6e24c22d7fce" xsi:nil="true"/>
  </documentManagement>
</p:properties>
</file>

<file path=customXml/itemProps1.xml><?xml version="1.0" encoding="utf-8"?>
<ds:datastoreItem xmlns:ds="http://schemas.openxmlformats.org/officeDocument/2006/customXml" ds:itemID="{814597A3-DF46-490E-A2B3-7E223C92122E}"/>
</file>

<file path=customXml/itemProps2.xml><?xml version="1.0" encoding="utf-8"?>
<ds:datastoreItem xmlns:ds="http://schemas.openxmlformats.org/officeDocument/2006/customXml" ds:itemID="{A4D553AB-85A3-41B8-A6E9-37264EF890F4}"/>
</file>

<file path=customXml/itemProps3.xml><?xml version="1.0" encoding="utf-8"?>
<ds:datastoreItem xmlns:ds="http://schemas.openxmlformats.org/officeDocument/2006/customXml" ds:itemID="{C3897AF4-C540-42EC-9CE0-D056BB3CAB2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470</Words>
  <Application>Microsoft Office PowerPoint</Application>
  <PresentationFormat>Breitbild</PresentationFormat>
  <Paragraphs>131</Paragraphs>
  <Slides>15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</vt:lpstr>
      <vt:lpstr>IoT – From sensor to app</vt:lpstr>
      <vt:lpstr>Structure</vt:lpstr>
      <vt:lpstr>Task</vt:lpstr>
      <vt:lpstr>Scenario</vt:lpstr>
      <vt:lpstr>Solution Architecture</vt:lpstr>
      <vt:lpstr>PowerPoint-Präsentation</vt:lpstr>
      <vt:lpstr>PowerPoint-Präsentation</vt:lpstr>
      <vt:lpstr>Hardware and Sensors</vt:lpstr>
      <vt:lpstr>Matrix Display "MAX7219 Dot Matrix"</vt:lpstr>
      <vt:lpstr>Program cycle</vt:lpstr>
      <vt:lpstr>Flutter App</vt:lpstr>
      <vt:lpstr>Flutter App</vt:lpstr>
      <vt:lpstr>Influx DB</vt:lpstr>
      <vt:lpstr>Influx DB</vt:lpstr>
      <vt:lpstr>Influx DB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ce51ab9c, 824724b5</cp:lastModifiedBy>
  <cp:revision>2</cp:revision>
  <dcterms:created xsi:type="dcterms:W3CDTF">2021-10-14T07:21:00Z</dcterms:created>
  <dcterms:modified xsi:type="dcterms:W3CDTF">2022-09-23T12:45:55Z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0x0101007D7F3617CEAD714BB8EE95FA576225F4</vt:lpwstr>
  </property>
</Properties>
</file>